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8BB84B-5D5A-4702-8142-C5EDB24D2CA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040712-C886-4FF4-BB2E-B128B68BAD43}">
      <dgm:prSet phldrT="[文本]"/>
      <dgm:spPr>
        <a:solidFill>
          <a:srgbClr val="E69C08"/>
        </a:solidFill>
      </dgm:spPr>
      <dgm:t>
        <a:bodyPr/>
        <a:lstStyle/>
        <a:p>
          <a:r>
            <a:rPr lang="zh-CN" altLang="en-US" dirty="0"/>
            <a:t>初赛</a:t>
          </a:r>
          <a:r>
            <a:rPr lang="en-US" altLang="zh-CN" dirty="0"/>
            <a:t>A</a:t>
          </a:r>
          <a:endParaRPr lang="zh-CN" altLang="en-US" dirty="0"/>
        </a:p>
      </dgm:t>
    </dgm:pt>
    <dgm:pt modelId="{7B4863CF-2C7A-45B9-91E6-484ED90496B8}" type="parTrans" cxnId="{2FEEC1AB-BF94-4336-8454-2DB04080F7B6}">
      <dgm:prSet/>
      <dgm:spPr/>
      <dgm:t>
        <a:bodyPr/>
        <a:lstStyle/>
        <a:p>
          <a:endParaRPr lang="zh-CN" altLang="en-US"/>
        </a:p>
      </dgm:t>
    </dgm:pt>
    <dgm:pt modelId="{1EB15F73-A192-40B4-B34E-65E851AD88B2}" type="sibTrans" cxnId="{2FEEC1AB-BF94-4336-8454-2DB04080F7B6}">
      <dgm:prSet/>
      <dgm:spPr/>
      <dgm:t>
        <a:bodyPr/>
        <a:lstStyle/>
        <a:p>
          <a:endParaRPr lang="zh-CN" altLang="en-US"/>
        </a:p>
      </dgm:t>
    </dgm:pt>
    <dgm:pt modelId="{1C0926B2-C1B1-4F82-9F83-3742B54B66BA}">
      <dgm:prSet phldrT="[文本]"/>
      <dgm:spPr/>
      <dgm:t>
        <a:bodyPr/>
        <a:lstStyle/>
        <a:p>
          <a:r>
            <a:rPr lang="zh-CN" altLang="en-US" dirty="0"/>
            <a:t>初赛</a:t>
          </a:r>
          <a:r>
            <a:rPr lang="en-US" altLang="zh-CN" dirty="0"/>
            <a:t>Baseline </a:t>
          </a:r>
          <a:r>
            <a:rPr lang="zh-CN" altLang="en-US" dirty="0"/>
            <a:t>采用多显卡训练，裁剪增强</a:t>
          </a:r>
        </a:p>
      </dgm:t>
    </dgm:pt>
    <dgm:pt modelId="{68C0927E-54EB-45BF-810A-CE1267C98C88}" type="parTrans" cxnId="{A517A3F5-6B6E-412C-859B-3A19B95549B3}">
      <dgm:prSet/>
      <dgm:spPr/>
      <dgm:t>
        <a:bodyPr/>
        <a:lstStyle/>
        <a:p>
          <a:endParaRPr lang="zh-CN" altLang="en-US"/>
        </a:p>
      </dgm:t>
    </dgm:pt>
    <dgm:pt modelId="{E69F1AAA-00B3-433B-86D2-E8BA8A9847B0}" type="sibTrans" cxnId="{A517A3F5-6B6E-412C-859B-3A19B95549B3}">
      <dgm:prSet/>
      <dgm:spPr/>
      <dgm:t>
        <a:bodyPr/>
        <a:lstStyle/>
        <a:p>
          <a:endParaRPr lang="zh-CN" altLang="en-US"/>
        </a:p>
      </dgm:t>
    </dgm:pt>
    <dgm:pt modelId="{CFE7269D-557E-4826-ACAA-724C3F8F18F0}">
      <dgm:prSet phldrT="[文本]"/>
      <dgm:spPr>
        <a:solidFill>
          <a:srgbClr val="E69C08"/>
        </a:solidFill>
      </dgm:spPr>
      <dgm:t>
        <a:bodyPr/>
        <a:lstStyle/>
        <a:p>
          <a:r>
            <a:rPr lang="zh-CN" altLang="en-US" dirty="0"/>
            <a:t>初赛</a:t>
          </a:r>
          <a:r>
            <a:rPr lang="en-US" altLang="zh-CN" dirty="0"/>
            <a:t>B</a:t>
          </a:r>
          <a:endParaRPr lang="zh-CN" altLang="en-US" dirty="0"/>
        </a:p>
      </dgm:t>
    </dgm:pt>
    <dgm:pt modelId="{8B2A8996-2651-4F5D-8E6C-CBED05A2327F}" type="parTrans" cxnId="{BC566E92-546A-4995-9F5A-5B512B3DE562}">
      <dgm:prSet/>
      <dgm:spPr/>
      <dgm:t>
        <a:bodyPr/>
        <a:lstStyle/>
        <a:p>
          <a:endParaRPr lang="zh-CN" altLang="en-US"/>
        </a:p>
      </dgm:t>
    </dgm:pt>
    <dgm:pt modelId="{9C3F38B4-555C-46E1-A1E4-802D3CB67FD5}" type="sibTrans" cxnId="{BC566E92-546A-4995-9F5A-5B512B3DE562}">
      <dgm:prSet/>
      <dgm:spPr/>
      <dgm:t>
        <a:bodyPr/>
        <a:lstStyle/>
        <a:p>
          <a:endParaRPr lang="zh-CN" altLang="en-US"/>
        </a:p>
      </dgm:t>
    </dgm:pt>
    <dgm:pt modelId="{7A98A991-25EB-4A2B-8058-E0FF5A698D1D}">
      <dgm:prSet phldrT="[文本]"/>
      <dgm:spPr/>
      <dgm:t>
        <a:bodyPr/>
        <a:lstStyle/>
        <a:p>
          <a:r>
            <a:rPr lang="zh-CN" altLang="en-US" dirty="0"/>
            <a:t>单显卡训练，</a:t>
          </a:r>
          <a:r>
            <a:rPr lang="en-US" altLang="zh-CN" dirty="0" err="1"/>
            <a:t>Xception</a:t>
          </a:r>
          <a:r>
            <a:rPr lang="en-US" altLang="zh-CN" dirty="0"/>
            <a:t> + inception_V3</a:t>
          </a:r>
          <a:endParaRPr lang="zh-CN" altLang="en-US" dirty="0"/>
        </a:p>
      </dgm:t>
    </dgm:pt>
    <dgm:pt modelId="{54B098DF-D753-4BD0-B75B-E11258F0C296}" type="parTrans" cxnId="{CF53F067-6C2E-42F9-9164-A2648553B6CE}">
      <dgm:prSet/>
      <dgm:spPr/>
      <dgm:t>
        <a:bodyPr/>
        <a:lstStyle/>
        <a:p>
          <a:endParaRPr lang="zh-CN" altLang="en-US"/>
        </a:p>
      </dgm:t>
    </dgm:pt>
    <dgm:pt modelId="{18CE0CF6-C7D4-48CD-B01F-8922DA6DE639}" type="sibTrans" cxnId="{CF53F067-6C2E-42F9-9164-A2648553B6CE}">
      <dgm:prSet/>
      <dgm:spPr/>
      <dgm:t>
        <a:bodyPr/>
        <a:lstStyle/>
        <a:p>
          <a:endParaRPr lang="zh-CN" altLang="en-US"/>
        </a:p>
      </dgm:t>
    </dgm:pt>
    <dgm:pt modelId="{966DE9EC-9F1D-47AC-8748-680DFD17EFC1}">
      <dgm:prSet phldrT="[文本]"/>
      <dgm:spPr/>
      <dgm:t>
        <a:bodyPr/>
        <a:lstStyle/>
        <a:p>
          <a:r>
            <a:rPr lang="en-US" altLang="zh-CN" dirty="0"/>
            <a:t>Score</a:t>
          </a:r>
          <a:r>
            <a:rPr lang="zh-CN" altLang="en-US" dirty="0"/>
            <a:t>：</a:t>
          </a:r>
          <a:r>
            <a:rPr lang="en-US" altLang="zh-CN" dirty="0"/>
            <a:t>0.9359</a:t>
          </a:r>
          <a:endParaRPr lang="zh-CN" altLang="en-US" dirty="0"/>
        </a:p>
      </dgm:t>
    </dgm:pt>
    <dgm:pt modelId="{910575DD-BA7E-469C-BB25-D0EA4F35151D}" type="parTrans" cxnId="{811F759F-B53C-475E-B8D9-581EBD9E5792}">
      <dgm:prSet/>
      <dgm:spPr/>
      <dgm:t>
        <a:bodyPr/>
        <a:lstStyle/>
        <a:p>
          <a:endParaRPr lang="zh-CN" altLang="en-US"/>
        </a:p>
      </dgm:t>
    </dgm:pt>
    <dgm:pt modelId="{8F1D6D42-49A7-43E2-9126-137268735B6A}" type="sibTrans" cxnId="{811F759F-B53C-475E-B8D9-581EBD9E5792}">
      <dgm:prSet/>
      <dgm:spPr/>
      <dgm:t>
        <a:bodyPr/>
        <a:lstStyle/>
        <a:p>
          <a:endParaRPr lang="zh-CN" altLang="en-US"/>
        </a:p>
      </dgm:t>
    </dgm:pt>
    <dgm:pt modelId="{80CBC808-5D85-4CB8-B021-54D63CAC5C3B}">
      <dgm:prSet phldrT="[文本]"/>
      <dgm:spPr>
        <a:solidFill>
          <a:srgbClr val="E69C08"/>
        </a:solidFill>
      </dgm:spPr>
      <dgm:t>
        <a:bodyPr/>
        <a:lstStyle/>
        <a:p>
          <a:r>
            <a:rPr lang="zh-CN" altLang="en-US" dirty="0"/>
            <a:t>复赛</a:t>
          </a:r>
          <a:r>
            <a:rPr lang="en-US" altLang="zh-CN" dirty="0"/>
            <a:t>A</a:t>
          </a:r>
          <a:endParaRPr lang="zh-CN" altLang="en-US" dirty="0"/>
        </a:p>
      </dgm:t>
    </dgm:pt>
    <dgm:pt modelId="{315F11D4-C5B1-431F-8FE4-7609BEFE411F}" type="parTrans" cxnId="{0EBC06A5-047B-4D84-8E60-6A2AFB424B7D}">
      <dgm:prSet/>
      <dgm:spPr/>
      <dgm:t>
        <a:bodyPr/>
        <a:lstStyle/>
        <a:p>
          <a:endParaRPr lang="zh-CN" altLang="en-US"/>
        </a:p>
      </dgm:t>
    </dgm:pt>
    <dgm:pt modelId="{D3C210BA-3BEA-4670-8F57-8126941DA956}" type="sibTrans" cxnId="{0EBC06A5-047B-4D84-8E60-6A2AFB424B7D}">
      <dgm:prSet/>
      <dgm:spPr/>
      <dgm:t>
        <a:bodyPr/>
        <a:lstStyle/>
        <a:p>
          <a:endParaRPr lang="zh-CN" altLang="en-US"/>
        </a:p>
      </dgm:t>
    </dgm:pt>
    <dgm:pt modelId="{99FCCE19-1361-466F-9F22-5181CFD4DCAC}">
      <dgm:prSet phldrT="[文本]"/>
      <dgm:spPr/>
      <dgm:t>
        <a:bodyPr/>
        <a:lstStyle/>
        <a:p>
          <a:r>
            <a:rPr lang="en-US" altLang="zh-CN" dirty="0"/>
            <a:t>Densenet201 / Inception_resnet_V2 </a:t>
          </a:r>
          <a:r>
            <a:rPr lang="zh-CN" altLang="en-US" dirty="0"/>
            <a:t>等</a:t>
          </a:r>
        </a:p>
      </dgm:t>
    </dgm:pt>
    <dgm:pt modelId="{6548D003-9B05-4E33-8688-B5BBD14F1D02}" type="parTrans" cxnId="{35DD2230-A0DE-42FA-AC1B-E0D723E9C842}">
      <dgm:prSet/>
      <dgm:spPr/>
      <dgm:t>
        <a:bodyPr/>
        <a:lstStyle/>
        <a:p>
          <a:endParaRPr lang="zh-CN" altLang="en-US"/>
        </a:p>
      </dgm:t>
    </dgm:pt>
    <dgm:pt modelId="{7D229FE5-655B-47E0-B7AA-8F33D552BE28}" type="sibTrans" cxnId="{35DD2230-A0DE-42FA-AC1B-E0D723E9C842}">
      <dgm:prSet/>
      <dgm:spPr/>
      <dgm:t>
        <a:bodyPr/>
        <a:lstStyle/>
        <a:p>
          <a:endParaRPr lang="zh-CN" altLang="en-US"/>
        </a:p>
      </dgm:t>
    </dgm:pt>
    <dgm:pt modelId="{319BDF5D-2442-45E9-8870-A870ED5D12DD}">
      <dgm:prSet phldrT="[文本]"/>
      <dgm:spPr/>
      <dgm:t>
        <a:bodyPr/>
        <a:lstStyle/>
        <a:p>
          <a:r>
            <a:rPr lang="zh-CN" altLang="en-US" dirty="0"/>
            <a:t>剪裁增强、颜色增强、翻转等</a:t>
          </a:r>
        </a:p>
      </dgm:t>
    </dgm:pt>
    <dgm:pt modelId="{19BC034E-BAC2-4133-A63F-62EF22E99DD6}" type="parTrans" cxnId="{628203BA-E6BD-4F22-9045-13905D7E5AAF}">
      <dgm:prSet/>
      <dgm:spPr/>
      <dgm:t>
        <a:bodyPr/>
        <a:lstStyle/>
        <a:p>
          <a:endParaRPr lang="zh-CN" altLang="en-US"/>
        </a:p>
      </dgm:t>
    </dgm:pt>
    <dgm:pt modelId="{297A7E82-58F8-4F4D-84A4-431A48C9EA5C}" type="sibTrans" cxnId="{628203BA-E6BD-4F22-9045-13905D7E5AAF}">
      <dgm:prSet/>
      <dgm:spPr/>
      <dgm:t>
        <a:bodyPr/>
        <a:lstStyle/>
        <a:p>
          <a:endParaRPr lang="zh-CN" altLang="en-US"/>
        </a:p>
      </dgm:t>
    </dgm:pt>
    <dgm:pt modelId="{C7379DDD-DAA7-4570-8F81-30F386586B8C}">
      <dgm:prSet phldrT="[文本]"/>
      <dgm:spPr/>
      <dgm:t>
        <a:bodyPr/>
        <a:lstStyle/>
        <a:p>
          <a:r>
            <a:rPr lang="en-US" altLang="zh-CN" dirty="0"/>
            <a:t>Score</a:t>
          </a:r>
          <a:r>
            <a:rPr lang="zh-CN" altLang="en-US" dirty="0"/>
            <a:t>：</a:t>
          </a:r>
          <a:r>
            <a:rPr lang="en-US" altLang="zh-CN" dirty="0"/>
            <a:t>0.8409</a:t>
          </a:r>
          <a:endParaRPr lang="zh-CN" altLang="en-US" dirty="0"/>
        </a:p>
      </dgm:t>
    </dgm:pt>
    <dgm:pt modelId="{0DBE7AD4-96E3-4A69-89F8-4B175CFB3344}" type="parTrans" cxnId="{4994DBF1-54D3-4CCA-B53E-38187C03C4A7}">
      <dgm:prSet/>
      <dgm:spPr/>
      <dgm:t>
        <a:bodyPr/>
        <a:lstStyle/>
        <a:p>
          <a:endParaRPr lang="zh-CN" altLang="en-US"/>
        </a:p>
      </dgm:t>
    </dgm:pt>
    <dgm:pt modelId="{6C595056-26E6-41CF-8CE2-8EA4A1D70EC2}" type="sibTrans" cxnId="{4994DBF1-54D3-4CCA-B53E-38187C03C4A7}">
      <dgm:prSet/>
      <dgm:spPr/>
      <dgm:t>
        <a:bodyPr/>
        <a:lstStyle/>
        <a:p>
          <a:endParaRPr lang="zh-CN" altLang="en-US"/>
        </a:p>
      </dgm:t>
    </dgm:pt>
    <dgm:pt modelId="{59BD5E2D-55D8-469A-BD90-F61DF23A877E}">
      <dgm:prSet phldrT="[文本]"/>
      <dgm:spPr>
        <a:solidFill>
          <a:srgbClr val="E69C08"/>
        </a:solidFill>
      </dgm:spPr>
      <dgm:t>
        <a:bodyPr/>
        <a:lstStyle/>
        <a:p>
          <a:r>
            <a:rPr lang="zh-CN" altLang="en-US" dirty="0"/>
            <a:t>复赛</a:t>
          </a:r>
          <a:r>
            <a:rPr lang="en-US" altLang="zh-CN" dirty="0"/>
            <a:t>B</a:t>
          </a:r>
          <a:endParaRPr lang="zh-CN" altLang="en-US" dirty="0"/>
        </a:p>
      </dgm:t>
    </dgm:pt>
    <dgm:pt modelId="{C703719C-1EB5-44DB-933E-E6EFD0B94AB1}" type="parTrans" cxnId="{60B48586-ACB1-4E0E-B77F-D820A85206B4}">
      <dgm:prSet/>
      <dgm:spPr/>
      <dgm:t>
        <a:bodyPr/>
        <a:lstStyle/>
        <a:p>
          <a:endParaRPr lang="zh-CN" altLang="en-US"/>
        </a:p>
      </dgm:t>
    </dgm:pt>
    <dgm:pt modelId="{81B67B74-E7E8-45B1-A230-E95205C82350}" type="sibTrans" cxnId="{60B48586-ACB1-4E0E-B77F-D820A85206B4}">
      <dgm:prSet/>
      <dgm:spPr/>
      <dgm:t>
        <a:bodyPr/>
        <a:lstStyle/>
        <a:p>
          <a:endParaRPr lang="zh-CN" altLang="en-US"/>
        </a:p>
      </dgm:t>
    </dgm:pt>
    <dgm:pt modelId="{D6083950-E738-4663-86AF-E0459A4BE941}">
      <dgm:prSet phldrT="[文本]"/>
      <dgm:spPr/>
      <dgm:t>
        <a:bodyPr/>
        <a:lstStyle/>
        <a:p>
          <a:r>
            <a:rPr lang="zh-CN" altLang="en-US" dirty="0"/>
            <a:t>过拟合 </a:t>
          </a:r>
          <a:r>
            <a:rPr lang="en-US" altLang="zh-CN" dirty="0"/>
            <a:t>+ </a:t>
          </a:r>
          <a:r>
            <a:rPr lang="zh-CN" altLang="en-US" dirty="0"/>
            <a:t>欠拟合的</a:t>
          </a:r>
          <a:r>
            <a:rPr lang="en-US" altLang="zh-CN" dirty="0"/>
            <a:t>Densenet201</a:t>
          </a:r>
          <a:r>
            <a:rPr lang="zh-CN" altLang="en-US" dirty="0"/>
            <a:t>网络</a:t>
          </a:r>
          <a:r>
            <a:rPr lang="en-US" altLang="zh-CN" dirty="0"/>
            <a:t> </a:t>
          </a:r>
          <a:endParaRPr lang="zh-CN" altLang="en-US" dirty="0"/>
        </a:p>
      </dgm:t>
    </dgm:pt>
    <dgm:pt modelId="{93A6AC64-374F-4EFA-A9DE-97FFA5FD3716}" type="parTrans" cxnId="{04AAD0BF-4488-4468-9C7F-6AE51425B0A1}">
      <dgm:prSet/>
      <dgm:spPr/>
      <dgm:t>
        <a:bodyPr/>
        <a:lstStyle/>
        <a:p>
          <a:endParaRPr lang="zh-CN" altLang="en-US"/>
        </a:p>
      </dgm:t>
    </dgm:pt>
    <dgm:pt modelId="{72044CC1-01C7-4E4D-B3C1-CE3F89C6414C}" type="sibTrans" cxnId="{04AAD0BF-4488-4468-9C7F-6AE51425B0A1}">
      <dgm:prSet/>
      <dgm:spPr/>
      <dgm:t>
        <a:bodyPr/>
        <a:lstStyle/>
        <a:p>
          <a:endParaRPr lang="zh-CN" altLang="en-US"/>
        </a:p>
      </dgm:t>
    </dgm:pt>
    <dgm:pt modelId="{7927835D-48EC-4539-9188-BC5393222EEF}">
      <dgm:prSet phldrT="[文本]"/>
      <dgm:spPr/>
      <dgm:t>
        <a:bodyPr/>
        <a:lstStyle/>
        <a:p>
          <a:r>
            <a:rPr lang="en-US" altLang="zh-CN" b="0" i="0" dirty="0"/>
            <a:t>Score</a:t>
          </a:r>
          <a:r>
            <a:rPr lang="zh-CN" altLang="en-US" b="0" i="0" dirty="0"/>
            <a:t>：</a:t>
          </a:r>
          <a:r>
            <a:rPr lang="en-US" altLang="zh-CN" b="0" i="0" dirty="0"/>
            <a:t>0.747</a:t>
          </a:r>
          <a:endParaRPr lang="zh-CN" altLang="en-US" dirty="0"/>
        </a:p>
      </dgm:t>
    </dgm:pt>
    <dgm:pt modelId="{247066DA-6880-4A19-BBA6-DF0B6172A894}" type="parTrans" cxnId="{D0BD37CE-EAB2-4073-95CD-ED831DD3AB41}">
      <dgm:prSet/>
      <dgm:spPr/>
      <dgm:t>
        <a:bodyPr/>
        <a:lstStyle/>
        <a:p>
          <a:endParaRPr lang="zh-CN" altLang="en-US"/>
        </a:p>
      </dgm:t>
    </dgm:pt>
    <dgm:pt modelId="{2972801E-78E8-4251-B64E-E95C356B3479}" type="sibTrans" cxnId="{D0BD37CE-EAB2-4073-95CD-ED831DD3AB41}">
      <dgm:prSet/>
      <dgm:spPr/>
      <dgm:t>
        <a:bodyPr/>
        <a:lstStyle/>
        <a:p>
          <a:endParaRPr lang="zh-CN" altLang="en-US"/>
        </a:p>
      </dgm:t>
    </dgm:pt>
    <dgm:pt modelId="{3156CDF9-AD15-4828-8AE4-2A38F5C8507A}" type="pres">
      <dgm:prSet presAssocID="{518BB84B-5D5A-4702-8142-C5EDB24D2CA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1504E88-6077-4770-BB86-387FF7F711AB}" type="pres">
      <dgm:prSet presAssocID="{3F040712-C886-4FF4-BB2E-B128B68BAD43}" presName="composite" presStyleCnt="0"/>
      <dgm:spPr/>
    </dgm:pt>
    <dgm:pt modelId="{B214A63A-2A88-4C04-91F7-237F8352AB62}" type="pres">
      <dgm:prSet presAssocID="{3F040712-C886-4FF4-BB2E-B128B68BAD43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BD8706A-CAF4-4BAE-A878-280BEF9636A4}" type="pres">
      <dgm:prSet presAssocID="{3F040712-C886-4FF4-BB2E-B128B68BAD43}" presName="descendantText" presStyleLbl="alignAcc1" presStyleIdx="0" presStyleCnt="4" custScaleY="100524" custLinFactNeighborX="55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525A97-846C-4986-88E3-4771067FD3E3}" type="pres">
      <dgm:prSet presAssocID="{1EB15F73-A192-40B4-B34E-65E851AD88B2}" presName="sp" presStyleCnt="0"/>
      <dgm:spPr/>
    </dgm:pt>
    <dgm:pt modelId="{3ADCC813-B040-48F1-9301-308447E3B23F}" type="pres">
      <dgm:prSet presAssocID="{CFE7269D-557E-4826-ACAA-724C3F8F18F0}" presName="composite" presStyleCnt="0"/>
      <dgm:spPr/>
    </dgm:pt>
    <dgm:pt modelId="{C23F604D-036F-4C79-9C0D-9C4D83A543B9}" type="pres">
      <dgm:prSet presAssocID="{CFE7269D-557E-4826-ACAA-724C3F8F18F0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7CA0D5-5442-47A8-A21F-522CC18AFDEC}" type="pres">
      <dgm:prSet presAssocID="{CFE7269D-557E-4826-ACAA-724C3F8F18F0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E23387-BC27-45EF-973B-D5FDB089451D}" type="pres">
      <dgm:prSet presAssocID="{9C3F38B4-555C-46E1-A1E4-802D3CB67FD5}" presName="sp" presStyleCnt="0"/>
      <dgm:spPr/>
    </dgm:pt>
    <dgm:pt modelId="{11737380-1376-4526-BD8C-58A7E497C224}" type="pres">
      <dgm:prSet presAssocID="{80CBC808-5D85-4CB8-B021-54D63CAC5C3B}" presName="composite" presStyleCnt="0"/>
      <dgm:spPr/>
    </dgm:pt>
    <dgm:pt modelId="{1B6063E6-F46B-4F37-B25E-D80C26649FAD}" type="pres">
      <dgm:prSet presAssocID="{80CBC808-5D85-4CB8-B021-54D63CAC5C3B}" presName="parentText" presStyleLbl="alignNode1" presStyleIdx="2" presStyleCnt="4" custLinFactNeighborX="-279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1ABE4D-7CBA-4ECA-B0B9-1AFCFFA9BFC4}" type="pres">
      <dgm:prSet presAssocID="{80CBC808-5D85-4CB8-B021-54D63CAC5C3B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792963-B44F-4E26-95FF-69120FEAB6AB}" type="pres">
      <dgm:prSet presAssocID="{D3C210BA-3BEA-4670-8F57-8126941DA956}" presName="sp" presStyleCnt="0"/>
      <dgm:spPr/>
    </dgm:pt>
    <dgm:pt modelId="{47AE9FCB-E787-4DD1-B4E8-9DC616086901}" type="pres">
      <dgm:prSet presAssocID="{59BD5E2D-55D8-469A-BD90-F61DF23A877E}" presName="composite" presStyleCnt="0"/>
      <dgm:spPr/>
    </dgm:pt>
    <dgm:pt modelId="{31BE9115-2216-4A37-AAE0-C399FA5E83E5}" type="pres">
      <dgm:prSet presAssocID="{59BD5E2D-55D8-469A-BD90-F61DF23A877E}" presName="parentText" presStyleLbl="alignNode1" presStyleIdx="3" presStyleCnt="4" custLinFactNeighborX="-279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1E0194-BB4A-4753-9080-CCCA238E1870}" type="pres">
      <dgm:prSet presAssocID="{59BD5E2D-55D8-469A-BD90-F61DF23A877E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D79A3CD-744B-44DA-B3E0-1D62553B22FA}" type="presOf" srcId="{7927835D-48EC-4539-9188-BC5393222EEF}" destId="{8C1E0194-BB4A-4753-9080-CCCA238E1870}" srcOrd="0" destOrd="1" presId="urn:microsoft.com/office/officeart/2005/8/layout/chevron2"/>
    <dgm:cxn modelId="{628203BA-E6BD-4F22-9045-13905D7E5AAF}" srcId="{80CBC808-5D85-4CB8-B021-54D63CAC5C3B}" destId="{319BDF5D-2442-45E9-8870-A870ED5D12DD}" srcOrd="1" destOrd="0" parTransId="{19BC034E-BAC2-4133-A63F-62EF22E99DD6}" sibTransId="{297A7E82-58F8-4F4D-84A4-431A48C9EA5C}"/>
    <dgm:cxn modelId="{D0BD37CE-EAB2-4073-95CD-ED831DD3AB41}" srcId="{59BD5E2D-55D8-469A-BD90-F61DF23A877E}" destId="{7927835D-48EC-4539-9188-BC5393222EEF}" srcOrd="1" destOrd="0" parTransId="{247066DA-6880-4A19-BBA6-DF0B6172A894}" sibTransId="{2972801E-78E8-4251-B64E-E95C356B3479}"/>
    <dgm:cxn modelId="{811F759F-B53C-475E-B8D9-581EBD9E5792}" srcId="{CFE7269D-557E-4826-ACAA-724C3F8F18F0}" destId="{966DE9EC-9F1D-47AC-8748-680DFD17EFC1}" srcOrd="1" destOrd="0" parTransId="{910575DD-BA7E-469C-BB25-D0EA4F35151D}" sibTransId="{8F1D6D42-49A7-43E2-9126-137268735B6A}"/>
    <dgm:cxn modelId="{A45E55D3-EB64-4A4B-AAEA-F4D06A5843B6}" type="presOf" srcId="{966DE9EC-9F1D-47AC-8748-680DFD17EFC1}" destId="{E97CA0D5-5442-47A8-A21F-522CC18AFDEC}" srcOrd="0" destOrd="1" presId="urn:microsoft.com/office/officeart/2005/8/layout/chevron2"/>
    <dgm:cxn modelId="{35DD2230-A0DE-42FA-AC1B-E0D723E9C842}" srcId="{80CBC808-5D85-4CB8-B021-54D63CAC5C3B}" destId="{99FCCE19-1361-466F-9F22-5181CFD4DCAC}" srcOrd="0" destOrd="0" parTransId="{6548D003-9B05-4E33-8688-B5BBD14F1D02}" sibTransId="{7D229FE5-655B-47E0-B7AA-8F33D552BE28}"/>
    <dgm:cxn modelId="{87354C2A-471E-42BC-A1AA-4B2C7E4B0E3E}" type="presOf" srcId="{99FCCE19-1361-466F-9F22-5181CFD4DCAC}" destId="{841ABE4D-7CBA-4ECA-B0B9-1AFCFFA9BFC4}" srcOrd="0" destOrd="0" presId="urn:microsoft.com/office/officeart/2005/8/layout/chevron2"/>
    <dgm:cxn modelId="{BC566E92-546A-4995-9F5A-5B512B3DE562}" srcId="{518BB84B-5D5A-4702-8142-C5EDB24D2CA4}" destId="{CFE7269D-557E-4826-ACAA-724C3F8F18F0}" srcOrd="1" destOrd="0" parTransId="{8B2A8996-2651-4F5D-8E6C-CBED05A2327F}" sibTransId="{9C3F38B4-555C-46E1-A1E4-802D3CB67FD5}"/>
    <dgm:cxn modelId="{2FEEC1AB-BF94-4336-8454-2DB04080F7B6}" srcId="{518BB84B-5D5A-4702-8142-C5EDB24D2CA4}" destId="{3F040712-C886-4FF4-BB2E-B128B68BAD43}" srcOrd="0" destOrd="0" parTransId="{7B4863CF-2C7A-45B9-91E6-484ED90496B8}" sibTransId="{1EB15F73-A192-40B4-B34E-65E851AD88B2}"/>
    <dgm:cxn modelId="{0EBC06A5-047B-4D84-8E60-6A2AFB424B7D}" srcId="{518BB84B-5D5A-4702-8142-C5EDB24D2CA4}" destId="{80CBC808-5D85-4CB8-B021-54D63CAC5C3B}" srcOrd="2" destOrd="0" parTransId="{315F11D4-C5B1-431F-8FE4-7609BEFE411F}" sibTransId="{D3C210BA-3BEA-4670-8F57-8126941DA956}"/>
    <dgm:cxn modelId="{CF53F067-6C2E-42F9-9164-A2648553B6CE}" srcId="{CFE7269D-557E-4826-ACAA-724C3F8F18F0}" destId="{7A98A991-25EB-4A2B-8058-E0FF5A698D1D}" srcOrd="0" destOrd="0" parTransId="{54B098DF-D753-4BD0-B75B-E11258F0C296}" sibTransId="{18CE0CF6-C7D4-48CD-B01F-8922DA6DE639}"/>
    <dgm:cxn modelId="{3CAD8EDD-3384-4376-8AD7-36C84B39F4DC}" type="presOf" srcId="{D6083950-E738-4663-86AF-E0459A4BE941}" destId="{8C1E0194-BB4A-4753-9080-CCCA238E1870}" srcOrd="0" destOrd="0" presId="urn:microsoft.com/office/officeart/2005/8/layout/chevron2"/>
    <dgm:cxn modelId="{2D933AD2-C077-4269-97A7-3FE4AA1D668F}" type="presOf" srcId="{59BD5E2D-55D8-469A-BD90-F61DF23A877E}" destId="{31BE9115-2216-4A37-AAE0-C399FA5E83E5}" srcOrd="0" destOrd="0" presId="urn:microsoft.com/office/officeart/2005/8/layout/chevron2"/>
    <dgm:cxn modelId="{A517A3F5-6B6E-412C-859B-3A19B95549B3}" srcId="{3F040712-C886-4FF4-BB2E-B128B68BAD43}" destId="{1C0926B2-C1B1-4F82-9F83-3742B54B66BA}" srcOrd="0" destOrd="0" parTransId="{68C0927E-54EB-45BF-810A-CE1267C98C88}" sibTransId="{E69F1AAA-00B3-433B-86D2-E8BA8A9847B0}"/>
    <dgm:cxn modelId="{4994DBF1-54D3-4CCA-B53E-38187C03C4A7}" srcId="{3F040712-C886-4FF4-BB2E-B128B68BAD43}" destId="{C7379DDD-DAA7-4570-8F81-30F386586B8C}" srcOrd="1" destOrd="0" parTransId="{0DBE7AD4-96E3-4A69-89F8-4B175CFB3344}" sibTransId="{6C595056-26E6-41CF-8CE2-8EA4A1D70EC2}"/>
    <dgm:cxn modelId="{9F444F99-1F31-4A7A-85FF-F70A87E19DA6}" type="presOf" srcId="{7A98A991-25EB-4A2B-8058-E0FF5A698D1D}" destId="{E97CA0D5-5442-47A8-A21F-522CC18AFDEC}" srcOrd="0" destOrd="0" presId="urn:microsoft.com/office/officeart/2005/8/layout/chevron2"/>
    <dgm:cxn modelId="{B3B39F9F-0330-4205-933E-8705B9E063CF}" type="presOf" srcId="{3F040712-C886-4FF4-BB2E-B128B68BAD43}" destId="{B214A63A-2A88-4C04-91F7-237F8352AB62}" srcOrd="0" destOrd="0" presId="urn:microsoft.com/office/officeart/2005/8/layout/chevron2"/>
    <dgm:cxn modelId="{A4BCB65E-A35F-4E2D-8604-7199FD8AF8B4}" type="presOf" srcId="{80CBC808-5D85-4CB8-B021-54D63CAC5C3B}" destId="{1B6063E6-F46B-4F37-B25E-D80C26649FAD}" srcOrd="0" destOrd="0" presId="urn:microsoft.com/office/officeart/2005/8/layout/chevron2"/>
    <dgm:cxn modelId="{A5473E49-9063-4950-9036-69F681F1A860}" type="presOf" srcId="{CFE7269D-557E-4826-ACAA-724C3F8F18F0}" destId="{C23F604D-036F-4C79-9C0D-9C4D83A543B9}" srcOrd="0" destOrd="0" presId="urn:microsoft.com/office/officeart/2005/8/layout/chevron2"/>
    <dgm:cxn modelId="{BF2DD4AB-0C40-445B-BBB9-C85E56659DA9}" type="presOf" srcId="{319BDF5D-2442-45E9-8870-A870ED5D12DD}" destId="{841ABE4D-7CBA-4ECA-B0B9-1AFCFFA9BFC4}" srcOrd="0" destOrd="1" presId="urn:microsoft.com/office/officeart/2005/8/layout/chevron2"/>
    <dgm:cxn modelId="{60B48586-ACB1-4E0E-B77F-D820A85206B4}" srcId="{518BB84B-5D5A-4702-8142-C5EDB24D2CA4}" destId="{59BD5E2D-55D8-469A-BD90-F61DF23A877E}" srcOrd="3" destOrd="0" parTransId="{C703719C-1EB5-44DB-933E-E6EFD0B94AB1}" sibTransId="{81B67B74-E7E8-45B1-A230-E95205C82350}"/>
    <dgm:cxn modelId="{42466A6C-A782-4E34-BB54-87A23A5620A2}" type="presOf" srcId="{518BB84B-5D5A-4702-8142-C5EDB24D2CA4}" destId="{3156CDF9-AD15-4828-8AE4-2A38F5C8507A}" srcOrd="0" destOrd="0" presId="urn:microsoft.com/office/officeart/2005/8/layout/chevron2"/>
    <dgm:cxn modelId="{04AAD0BF-4488-4468-9C7F-6AE51425B0A1}" srcId="{59BD5E2D-55D8-469A-BD90-F61DF23A877E}" destId="{D6083950-E738-4663-86AF-E0459A4BE941}" srcOrd="0" destOrd="0" parTransId="{93A6AC64-374F-4EFA-A9DE-97FFA5FD3716}" sibTransId="{72044CC1-01C7-4E4D-B3C1-CE3F89C6414C}"/>
    <dgm:cxn modelId="{99BE5977-1F80-49AE-9C4F-975DCCA3E9D3}" type="presOf" srcId="{1C0926B2-C1B1-4F82-9F83-3742B54B66BA}" destId="{4BD8706A-CAF4-4BAE-A878-280BEF9636A4}" srcOrd="0" destOrd="0" presId="urn:microsoft.com/office/officeart/2005/8/layout/chevron2"/>
    <dgm:cxn modelId="{923300B7-1027-43B1-8D40-1FFAAEC922D5}" type="presOf" srcId="{C7379DDD-DAA7-4570-8F81-30F386586B8C}" destId="{4BD8706A-CAF4-4BAE-A878-280BEF9636A4}" srcOrd="0" destOrd="1" presId="urn:microsoft.com/office/officeart/2005/8/layout/chevron2"/>
    <dgm:cxn modelId="{F44BEE4E-5B05-4022-8CE5-E65FDE85D049}" type="presParOf" srcId="{3156CDF9-AD15-4828-8AE4-2A38F5C8507A}" destId="{E1504E88-6077-4770-BB86-387FF7F711AB}" srcOrd="0" destOrd="0" presId="urn:microsoft.com/office/officeart/2005/8/layout/chevron2"/>
    <dgm:cxn modelId="{66305ABE-DB8B-41D8-83F3-72C075A069F1}" type="presParOf" srcId="{E1504E88-6077-4770-BB86-387FF7F711AB}" destId="{B214A63A-2A88-4C04-91F7-237F8352AB62}" srcOrd="0" destOrd="0" presId="urn:microsoft.com/office/officeart/2005/8/layout/chevron2"/>
    <dgm:cxn modelId="{5BD31A45-0C78-47B9-B790-83AFD68451AB}" type="presParOf" srcId="{E1504E88-6077-4770-BB86-387FF7F711AB}" destId="{4BD8706A-CAF4-4BAE-A878-280BEF9636A4}" srcOrd="1" destOrd="0" presId="urn:microsoft.com/office/officeart/2005/8/layout/chevron2"/>
    <dgm:cxn modelId="{4F32FBFF-959F-443A-9696-B19D429E69D5}" type="presParOf" srcId="{3156CDF9-AD15-4828-8AE4-2A38F5C8507A}" destId="{3D525A97-846C-4986-88E3-4771067FD3E3}" srcOrd="1" destOrd="0" presId="urn:microsoft.com/office/officeart/2005/8/layout/chevron2"/>
    <dgm:cxn modelId="{AB50CD51-7D26-4BD0-99A1-FC894856E87A}" type="presParOf" srcId="{3156CDF9-AD15-4828-8AE4-2A38F5C8507A}" destId="{3ADCC813-B040-48F1-9301-308447E3B23F}" srcOrd="2" destOrd="0" presId="urn:microsoft.com/office/officeart/2005/8/layout/chevron2"/>
    <dgm:cxn modelId="{B5C4FAEE-2B1B-4CA8-8DFC-8464D72BD53D}" type="presParOf" srcId="{3ADCC813-B040-48F1-9301-308447E3B23F}" destId="{C23F604D-036F-4C79-9C0D-9C4D83A543B9}" srcOrd="0" destOrd="0" presId="urn:microsoft.com/office/officeart/2005/8/layout/chevron2"/>
    <dgm:cxn modelId="{F4E80D57-3C47-4F6C-8B7D-3C73720EF9D1}" type="presParOf" srcId="{3ADCC813-B040-48F1-9301-308447E3B23F}" destId="{E97CA0D5-5442-47A8-A21F-522CC18AFDEC}" srcOrd="1" destOrd="0" presId="urn:microsoft.com/office/officeart/2005/8/layout/chevron2"/>
    <dgm:cxn modelId="{1DAD9D8A-CB97-48E6-A6E0-23F4FCA5D9CE}" type="presParOf" srcId="{3156CDF9-AD15-4828-8AE4-2A38F5C8507A}" destId="{43E23387-BC27-45EF-973B-D5FDB089451D}" srcOrd="3" destOrd="0" presId="urn:microsoft.com/office/officeart/2005/8/layout/chevron2"/>
    <dgm:cxn modelId="{B1542CFE-07D9-4EC5-844C-6DC18F91C61E}" type="presParOf" srcId="{3156CDF9-AD15-4828-8AE4-2A38F5C8507A}" destId="{11737380-1376-4526-BD8C-58A7E497C224}" srcOrd="4" destOrd="0" presId="urn:microsoft.com/office/officeart/2005/8/layout/chevron2"/>
    <dgm:cxn modelId="{0D130663-1960-440C-A534-4031E0AFD469}" type="presParOf" srcId="{11737380-1376-4526-BD8C-58A7E497C224}" destId="{1B6063E6-F46B-4F37-B25E-D80C26649FAD}" srcOrd="0" destOrd="0" presId="urn:microsoft.com/office/officeart/2005/8/layout/chevron2"/>
    <dgm:cxn modelId="{886FE45A-19F3-4DA7-9DF4-834D3638D1A5}" type="presParOf" srcId="{11737380-1376-4526-BD8C-58A7E497C224}" destId="{841ABE4D-7CBA-4ECA-B0B9-1AFCFFA9BFC4}" srcOrd="1" destOrd="0" presId="urn:microsoft.com/office/officeart/2005/8/layout/chevron2"/>
    <dgm:cxn modelId="{54D67F57-0C7A-4C32-A4A8-FE864B0D1F62}" type="presParOf" srcId="{3156CDF9-AD15-4828-8AE4-2A38F5C8507A}" destId="{9C792963-B44F-4E26-95FF-69120FEAB6AB}" srcOrd="5" destOrd="0" presId="urn:microsoft.com/office/officeart/2005/8/layout/chevron2"/>
    <dgm:cxn modelId="{59200060-3865-416A-AFA7-2DE047CAB783}" type="presParOf" srcId="{3156CDF9-AD15-4828-8AE4-2A38F5C8507A}" destId="{47AE9FCB-E787-4DD1-B4E8-9DC616086901}" srcOrd="6" destOrd="0" presId="urn:microsoft.com/office/officeart/2005/8/layout/chevron2"/>
    <dgm:cxn modelId="{BA2F8639-02B4-41AC-AF0E-05AF39AF35D9}" type="presParOf" srcId="{47AE9FCB-E787-4DD1-B4E8-9DC616086901}" destId="{31BE9115-2216-4A37-AAE0-C399FA5E83E5}" srcOrd="0" destOrd="0" presId="urn:microsoft.com/office/officeart/2005/8/layout/chevron2"/>
    <dgm:cxn modelId="{84D7D2C6-B9AB-4094-B4E7-6442346D60DB}" type="presParOf" srcId="{47AE9FCB-E787-4DD1-B4E8-9DC616086901}" destId="{8C1E0194-BB4A-4753-9080-CCCA238E187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4A63A-2A88-4C04-91F7-237F8352AB62}">
      <dsp:nvSpPr>
        <dsp:cNvPr id="0" name=""/>
        <dsp:cNvSpPr/>
      </dsp:nvSpPr>
      <dsp:spPr>
        <a:xfrm rot="5400000">
          <a:off x="-193883" y="196951"/>
          <a:ext cx="1292555" cy="904788"/>
        </a:xfrm>
        <a:prstGeom prst="chevron">
          <a:avLst/>
        </a:prstGeom>
        <a:solidFill>
          <a:srgbClr val="E69C08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初赛</a:t>
          </a:r>
          <a:r>
            <a:rPr lang="en-US" altLang="zh-CN" sz="1800" kern="1200" dirty="0"/>
            <a:t>A</a:t>
          </a:r>
          <a:endParaRPr lang="zh-CN" altLang="en-US" sz="1800" kern="1200" dirty="0"/>
        </a:p>
      </dsp:txBody>
      <dsp:txXfrm rot="-5400000">
        <a:off x="1" y="455461"/>
        <a:ext cx="904788" cy="387767"/>
      </dsp:txXfrm>
    </dsp:sp>
    <dsp:sp modelId="{4BD8706A-CAF4-4BAE-A878-280BEF9636A4}">
      <dsp:nvSpPr>
        <dsp:cNvPr id="0" name=""/>
        <dsp:cNvSpPr/>
      </dsp:nvSpPr>
      <dsp:spPr>
        <a:xfrm rot="5400000">
          <a:off x="3076525" y="-2170869"/>
          <a:ext cx="844563" cy="51880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/>
            <a:t>初赛</a:t>
          </a:r>
          <a:r>
            <a:rPr lang="en-US" altLang="zh-CN" sz="1700" kern="1200" dirty="0"/>
            <a:t>Baseline </a:t>
          </a:r>
          <a:r>
            <a:rPr lang="zh-CN" altLang="en-US" sz="1700" kern="1200" dirty="0"/>
            <a:t>采用多显卡训练，裁剪增强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/>
            <a:t>Score</a:t>
          </a:r>
          <a:r>
            <a:rPr lang="zh-CN" altLang="en-US" sz="1700" kern="1200" dirty="0"/>
            <a:t>：</a:t>
          </a:r>
          <a:r>
            <a:rPr lang="en-US" altLang="zh-CN" sz="1700" kern="1200" dirty="0"/>
            <a:t>0.8409</a:t>
          </a:r>
          <a:endParaRPr lang="zh-CN" altLang="en-US" sz="1700" kern="1200" dirty="0"/>
        </a:p>
      </dsp:txBody>
      <dsp:txXfrm rot="-5400000">
        <a:off x="904789" y="42095"/>
        <a:ext cx="5146808" cy="762107"/>
      </dsp:txXfrm>
    </dsp:sp>
    <dsp:sp modelId="{C23F604D-036F-4C79-9C0D-9C4D83A543B9}">
      <dsp:nvSpPr>
        <dsp:cNvPr id="0" name=""/>
        <dsp:cNvSpPr/>
      </dsp:nvSpPr>
      <dsp:spPr>
        <a:xfrm rot="5400000">
          <a:off x="-193883" y="1343292"/>
          <a:ext cx="1292555" cy="904788"/>
        </a:xfrm>
        <a:prstGeom prst="chevron">
          <a:avLst/>
        </a:prstGeom>
        <a:solidFill>
          <a:srgbClr val="E69C08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初赛</a:t>
          </a:r>
          <a:r>
            <a:rPr lang="en-US" altLang="zh-CN" sz="1800" kern="1200" dirty="0"/>
            <a:t>B</a:t>
          </a:r>
          <a:endParaRPr lang="zh-CN" altLang="en-US" sz="1800" kern="1200" dirty="0"/>
        </a:p>
      </dsp:txBody>
      <dsp:txXfrm rot="-5400000">
        <a:off x="1" y="1601802"/>
        <a:ext cx="904788" cy="387767"/>
      </dsp:txXfrm>
    </dsp:sp>
    <dsp:sp modelId="{E97CA0D5-5442-47A8-A21F-522CC18AFDEC}">
      <dsp:nvSpPr>
        <dsp:cNvPr id="0" name=""/>
        <dsp:cNvSpPr/>
      </dsp:nvSpPr>
      <dsp:spPr>
        <a:xfrm rot="5400000">
          <a:off x="3078726" y="-1024528"/>
          <a:ext cx="840160" cy="51880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/>
            <a:t>单显卡训练，</a:t>
          </a:r>
          <a:r>
            <a:rPr lang="en-US" altLang="zh-CN" sz="1700" kern="1200" dirty="0" err="1"/>
            <a:t>Xception</a:t>
          </a:r>
          <a:r>
            <a:rPr lang="en-US" altLang="zh-CN" sz="1700" kern="1200" dirty="0"/>
            <a:t> + inception_V3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/>
            <a:t>Score</a:t>
          </a:r>
          <a:r>
            <a:rPr lang="zh-CN" altLang="en-US" sz="1700" kern="1200" dirty="0"/>
            <a:t>：</a:t>
          </a:r>
          <a:r>
            <a:rPr lang="en-US" altLang="zh-CN" sz="1700" kern="1200" dirty="0"/>
            <a:t>0.9359</a:t>
          </a:r>
          <a:endParaRPr lang="zh-CN" altLang="en-US" sz="1700" kern="1200" dirty="0"/>
        </a:p>
      </dsp:txBody>
      <dsp:txXfrm rot="-5400000">
        <a:off x="904789" y="1190422"/>
        <a:ext cx="5147023" cy="758134"/>
      </dsp:txXfrm>
    </dsp:sp>
    <dsp:sp modelId="{1B6063E6-F46B-4F37-B25E-D80C26649FAD}">
      <dsp:nvSpPr>
        <dsp:cNvPr id="0" name=""/>
        <dsp:cNvSpPr/>
      </dsp:nvSpPr>
      <dsp:spPr>
        <a:xfrm rot="5400000">
          <a:off x="-193883" y="2489634"/>
          <a:ext cx="1292555" cy="904788"/>
        </a:xfrm>
        <a:prstGeom prst="chevron">
          <a:avLst/>
        </a:prstGeom>
        <a:solidFill>
          <a:srgbClr val="E69C08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复赛</a:t>
          </a:r>
          <a:r>
            <a:rPr lang="en-US" altLang="zh-CN" sz="1800" kern="1200" dirty="0"/>
            <a:t>A</a:t>
          </a:r>
          <a:endParaRPr lang="zh-CN" altLang="en-US" sz="1800" kern="1200" dirty="0"/>
        </a:p>
      </dsp:txBody>
      <dsp:txXfrm rot="-5400000">
        <a:off x="1" y="2748144"/>
        <a:ext cx="904788" cy="387767"/>
      </dsp:txXfrm>
    </dsp:sp>
    <dsp:sp modelId="{841ABE4D-7CBA-4ECA-B0B9-1AFCFFA9BFC4}">
      <dsp:nvSpPr>
        <dsp:cNvPr id="0" name=""/>
        <dsp:cNvSpPr/>
      </dsp:nvSpPr>
      <dsp:spPr>
        <a:xfrm rot="5400000">
          <a:off x="3078726" y="121813"/>
          <a:ext cx="840160" cy="51880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/>
            <a:t>Densenet201 / Inception_resnet_V2 </a:t>
          </a:r>
          <a:r>
            <a:rPr lang="zh-CN" altLang="en-US" sz="1700" kern="1200" dirty="0"/>
            <a:t>等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/>
            <a:t>剪裁增强、颜色增强、翻转等</a:t>
          </a:r>
        </a:p>
      </dsp:txBody>
      <dsp:txXfrm rot="-5400000">
        <a:off x="904789" y="2336764"/>
        <a:ext cx="5147023" cy="758134"/>
      </dsp:txXfrm>
    </dsp:sp>
    <dsp:sp modelId="{31BE9115-2216-4A37-AAE0-C399FA5E83E5}">
      <dsp:nvSpPr>
        <dsp:cNvPr id="0" name=""/>
        <dsp:cNvSpPr/>
      </dsp:nvSpPr>
      <dsp:spPr>
        <a:xfrm rot="5400000">
          <a:off x="-193883" y="3635976"/>
          <a:ext cx="1292555" cy="904788"/>
        </a:xfrm>
        <a:prstGeom prst="chevron">
          <a:avLst/>
        </a:prstGeom>
        <a:solidFill>
          <a:srgbClr val="E69C08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/>
            <a:t>复赛</a:t>
          </a:r>
          <a:r>
            <a:rPr lang="en-US" altLang="zh-CN" sz="1800" kern="1200" dirty="0"/>
            <a:t>B</a:t>
          </a:r>
          <a:endParaRPr lang="zh-CN" altLang="en-US" sz="1800" kern="1200" dirty="0"/>
        </a:p>
      </dsp:txBody>
      <dsp:txXfrm rot="-5400000">
        <a:off x="1" y="3894486"/>
        <a:ext cx="904788" cy="387767"/>
      </dsp:txXfrm>
    </dsp:sp>
    <dsp:sp modelId="{8C1E0194-BB4A-4753-9080-CCCA238E1870}">
      <dsp:nvSpPr>
        <dsp:cNvPr id="0" name=""/>
        <dsp:cNvSpPr/>
      </dsp:nvSpPr>
      <dsp:spPr>
        <a:xfrm rot="5400000">
          <a:off x="3078726" y="1268155"/>
          <a:ext cx="840160" cy="518803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/>
            <a:t>过拟合 </a:t>
          </a:r>
          <a:r>
            <a:rPr lang="en-US" altLang="zh-CN" sz="1700" kern="1200" dirty="0"/>
            <a:t>+ </a:t>
          </a:r>
          <a:r>
            <a:rPr lang="zh-CN" altLang="en-US" sz="1700" kern="1200" dirty="0"/>
            <a:t>欠拟合的</a:t>
          </a:r>
          <a:r>
            <a:rPr lang="en-US" altLang="zh-CN" sz="1700" kern="1200" dirty="0"/>
            <a:t>Densenet201</a:t>
          </a:r>
          <a:r>
            <a:rPr lang="zh-CN" altLang="en-US" sz="1700" kern="1200" dirty="0"/>
            <a:t>网络</a:t>
          </a:r>
          <a:r>
            <a:rPr lang="en-US" altLang="zh-CN" sz="1700" kern="1200" dirty="0"/>
            <a:t> 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b="0" i="0" kern="1200" dirty="0"/>
            <a:t>Score</a:t>
          </a:r>
          <a:r>
            <a:rPr lang="zh-CN" altLang="en-US" sz="1700" b="0" i="0" kern="1200" dirty="0"/>
            <a:t>：</a:t>
          </a:r>
          <a:r>
            <a:rPr lang="en-US" altLang="zh-CN" sz="1700" b="0" i="0" kern="1200" dirty="0"/>
            <a:t>0.747</a:t>
          </a:r>
          <a:endParaRPr lang="zh-CN" altLang="en-US" sz="1700" kern="1200" dirty="0"/>
        </a:p>
      </dsp:txBody>
      <dsp:txXfrm rot="-5400000">
        <a:off x="904789" y="3483106"/>
        <a:ext cx="5147023" cy="758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E876-DBEB-4C15-A500-6CA73EE395E4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83780F-B6D1-4E93-9AF0-87EC4EB948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300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#0</a:t>
            </a:r>
            <a:r>
              <a:rPr lang="zh-CN" altLang="en-US" dirty="0"/>
              <a:t>多显卡训练出现神奇</a:t>
            </a:r>
            <a:r>
              <a:rPr lang="en-US" altLang="zh-CN" dirty="0"/>
              <a:t>bug</a:t>
            </a:r>
            <a:r>
              <a:rPr lang="zh-CN" altLang="en-US" dirty="0"/>
              <a:t>，猜测是</a:t>
            </a:r>
            <a:r>
              <a:rPr lang="en-US" altLang="zh-CN" dirty="0" err="1"/>
              <a:t>keras</a:t>
            </a:r>
            <a:r>
              <a:rPr lang="zh-CN" altLang="en-US" dirty="0"/>
              <a:t>原因。</a:t>
            </a:r>
            <a:r>
              <a:rPr lang="en-US" altLang="zh-CN" dirty="0" err="1"/>
              <a:t>fit_generater</a:t>
            </a:r>
            <a:endParaRPr lang="en-US" altLang="zh-CN" dirty="0"/>
          </a:p>
          <a:p>
            <a:r>
              <a:rPr lang="en-US" altLang="zh-CN" dirty="0"/>
              <a:t>#1</a:t>
            </a:r>
            <a:r>
              <a:rPr lang="zh-CN" altLang="en-US" dirty="0"/>
              <a:t>在数据上做文章，未知原因直接融合网络效果不好</a:t>
            </a:r>
            <a:endParaRPr lang="en-US" altLang="zh-CN" dirty="0"/>
          </a:p>
          <a:p>
            <a:r>
              <a:rPr lang="en-US" altLang="zh-CN" dirty="0"/>
              <a:t>#2</a:t>
            </a:r>
            <a:r>
              <a:rPr lang="zh-CN" altLang="en-US" dirty="0"/>
              <a:t>过拟合与欠拟合，对于分类的置信度有显著区别。</a:t>
            </a:r>
            <a:r>
              <a:rPr lang="en-US" altLang="zh-CN" dirty="0"/>
              <a:t>0.95/0.05,0.83/0.16</a:t>
            </a:r>
          </a:p>
          <a:p>
            <a:endParaRPr lang="en-US" altLang="zh-CN" dirty="0"/>
          </a:p>
          <a:p>
            <a:r>
              <a:rPr lang="en-US" altLang="zh-CN" dirty="0"/>
              <a:t>1.2 </a:t>
            </a:r>
            <a:r>
              <a:rPr lang="zh-CN" altLang="en-US" dirty="0"/>
              <a:t>将图片裁剪为</a:t>
            </a:r>
            <a:r>
              <a:rPr lang="en-US" altLang="zh-CN" dirty="0"/>
              <a:t>4</a:t>
            </a:r>
            <a:r>
              <a:rPr lang="zh-CN" altLang="en-US" dirty="0"/>
              <a:t>块，乃至在瑕疵周围变化裁剪坐标，增加样本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将输入图片分辨率置为不同值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水平</a:t>
            </a:r>
            <a:r>
              <a:rPr lang="en-US" altLang="zh-CN" dirty="0"/>
              <a:t>/</a:t>
            </a:r>
            <a:r>
              <a:rPr lang="zh-CN" altLang="en-US" dirty="0"/>
              <a:t>垂直翻转，采用这种方法主要由于 布料有一定规律的底纹，意味着不能使用旋转、仿射变换等方法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测试集增强，</a:t>
            </a:r>
            <a:r>
              <a:rPr lang="en-US" altLang="zh-CN" dirty="0"/>
              <a:t>3×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网络重启训练，针对数据样本少，采用人工多次多参数训练。优点，针对性获得最佳结果；缺点，无法简单复现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辅助信息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6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1.2 </a:t>
            </a:r>
            <a:r>
              <a:rPr lang="zh-CN" altLang="en-US" dirty="0"/>
              <a:t>将图片裁剪为</a:t>
            </a:r>
            <a:r>
              <a:rPr lang="en-US" altLang="zh-CN" dirty="0"/>
              <a:t>4</a:t>
            </a:r>
            <a:r>
              <a:rPr lang="zh-CN" altLang="en-US" dirty="0"/>
              <a:t>块，乃至在瑕疵周围变化裁剪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将输入图片分辨率置为不同值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水平</a:t>
            </a:r>
            <a:r>
              <a:rPr lang="en-US" altLang="zh-CN" dirty="0"/>
              <a:t>/</a:t>
            </a:r>
            <a:r>
              <a:rPr lang="zh-CN" altLang="en-US" dirty="0"/>
              <a:t>垂直翻转，采用这种方法主要由于 布料有一定规律的底纹，意味着不能使用旋转、仿射变换等方法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测试集增强，</a:t>
            </a:r>
            <a:r>
              <a:rPr lang="en-US" altLang="zh-CN" dirty="0"/>
              <a:t>3×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网络重启训练，针对数据样本少，采用人工多次多参数训练。优点，针对性获得最佳结果；缺点，无法简单复现</a:t>
            </a:r>
            <a:endParaRPr lang="en-US" altLang="zh-CN" dirty="0"/>
          </a:p>
          <a:p>
            <a:r>
              <a:rPr lang="en-US" altLang="zh-CN" dirty="0"/>
              <a:t>7.</a:t>
            </a:r>
            <a:r>
              <a:rPr lang="zh-CN" altLang="en-US" dirty="0"/>
              <a:t>辅助信息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836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由于比赛数据分辨率高图像大 直接进行压缩会丢失大量特征导致训练效果不好 所以我们对训练样本进行了裁剪 尝试了多种裁剪方法</a:t>
            </a:r>
            <a:r>
              <a:rPr lang="en-US" altLang="zh-CN" dirty="0"/>
              <a:t>(8 32)</a:t>
            </a:r>
            <a:r>
              <a:rPr lang="zh-CN" altLang="en-US" dirty="0"/>
              <a:t> 只有裁成四块的效果最好</a:t>
            </a:r>
            <a:endParaRPr lang="en-US" altLang="zh-CN" dirty="0"/>
          </a:p>
          <a:p>
            <a:r>
              <a:rPr lang="zh-CN" altLang="en-US" dirty="0"/>
              <a:t>由于卷积运算会导致边缘信息丢失 所以裁剪的区域有一部分重叠 而标签的判断是以中心线为准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44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在复赛中由于需要细分出瑕疵的种类 瑕疵的样本远远不够 所以对瑕疵样本进行增强 使用与预处理相同的尺寸 在保证瑕疵点在所选区域内的情况下随机生成矩形区域 产生新的图片 如图所示的两张图对网络来说是两张完全不同的图 红色的虚线框是矩形框左上角的点的随机范围 如果对一个瑕疵点随机两次的话 在随机的过程中控制两个起始点的距离大于随机范围对角线的</a:t>
            </a:r>
            <a:r>
              <a:rPr lang="en-US" altLang="zh-CN" dirty="0"/>
              <a:t>1/3 </a:t>
            </a:r>
            <a:r>
              <a:rPr lang="zh-CN" altLang="en-US" dirty="0"/>
              <a:t>来降低产生相似样本的概率 随机三次同理（前两点距离的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E6FDB6-6D2B-46C1-9FA1-D82906A37C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832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208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0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569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DC7FE0-21E6-412C-BEDF-7F7652DA4BAE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2" name="矩形 151">
            <a:extLst>
              <a:ext uri="{FF2B5EF4-FFF2-40B4-BE49-F238E27FC236}">
                <a16:creationId xmlns:a16="http://schemas.microsoft.com/office/drawing/2014/main" id="{1CF1C83C-BE86-4CDD-A37F-E296AE15933C}"/>
              </a:ext>
            </a:extLst>
          </p:cNvPr>
          <p:cNvSpPr>
            <a:spLocks noChangeAspect="1"/>
          </p:cNvSpPr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50C1C7FF-FC4C-40EA-8DD1-A1F229B8617E}"/>
              </a:ext>
            </a:extLst>
          </p:cNvPr>
          <p:cNvSpPr/>
          <p:nvPr userDrawn="1"/>
        </p:nvSpPr>
        <p:spPr>
          <a:xfrm flipV="1">
            <a:off x="-1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直角三角形 3">
            <a:extLst>
              <a:ext uri="{FF2B5EF4-FFF2-40B4-BE49-F238E27FC236}">
                <a16:creationId xmlns:a16="http://schemas.microsoft.com/office/drawing/2014/main" id="{2ECCFBD3-5DD9-42F7-B21E-C84D9F47582F}"/>
              </a:ext>
            </a:extLst>
          </p:cNvPr>
          <p:cNvSpPr/>
          <p:nvPr userDrawn="1"/>
        </p:nvSpPr>
        <p:spPr>
          <a:xfrm>
            <a:off x="1" y="571500"/>
            <a:ext cx="3526972" cy="6286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8" name="任意多边形: 形状 157">
            <a:extLst>
              <a:ext uri="{FF2B5EF4-FFF2-40B4-BE49-F238E27FC236}">
                <a16:creationId xmlns:a16="http://schemas.microsoft.com/office/drawing/2014/main" id="{9E56C5ED-730D-4E0F-8B91-8AE7E01B5BA4}"/>
              </a:ext>
            </a:extLst>
          </p:cNvPr>
          <p:cNvSpPr/>
          <p:nvPr userDrawn="1"/>
        </p:nvSpPr>
        <p:spPr>
          <a:xfrm flipH="1">
            <a:off x="8455098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3" name="直角三角形 152">
            <a:extLst>
              <a:ext uri="{FF2B5EF4-FFF2-40B4-BE49-F238E27FC236}">
                <a16:creationId xmlns:a16="http://schemas.microsoft.com/office/drawing/2014/main" id="{A3E9EECF-3E88-40E2-B2EE-EB09E425D202}"/>
              </a:ext>
            </a:extLst>
          </p:cNvPr>
          <p:cNvSpPr/>
          <p:nvPr userDrawn="1"/>
        </p:nvSpPr>
        <p:spPr>
          <a:xfrm flipH="1">
            <a:off x="8665026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9794" name="直接连接符 9793">
            <a:extLst>
              <a:ext uri="{FF2B5EF4-FFF2-40B4-BE49-F238E27FC236}">
                <a16:creationId xmlns:a16="http://schemas.microsoft.com/office/drawing/2014/main" id="{37F2DB4A-01CB-48ED-9500-C136D472BD13}"/>
              </a:ext>
            </a:extLst>
          </p:cNvPr>
          <p:cNvCxnSpPr>
            <a:cxnSpLocks/>
          </p:cNvCxnSpPr>
          <p:nvPr userDrawn="1"/>
        </p:nvCxnSpPr>
        <p:spPr>
          <a:xfrm>
            <a:off x="0" y="285750"/>
            <a:ext cx="3736903" cy="65722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3496879" y="3060935"/>
            <a:ext cx="5618092" cy="558799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3496879" y="1773874"/>
            <a:ext cx="5618092" cy="1117600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96879" y="4476984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496879" y="4773255"/>
            <a:ext cx="5618092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4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838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1863766" y="2926729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1864882" y="38220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6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C59681-F11A-4532-9DB9-5A192353D748}"/>
              </a:ext>
            </a:extLst>
          </p:cNvPr>
          <p:cNvGrpSpPr/>
          <p:nvPr userDrawn="1"/>
        </p:nvGrpSpPr>
        <p:grpSpPr>
          <a:xfrm>
            <a:off x="6762750" y="2926731"/>
            <a:ext cx="3975100" cy="3931271"/>
            <a:chOff x="6096000" y="3162300"/>
            <a:chExt cx="3736902" cy="3695700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6A5888F-D713-4E46-84DE-7ABF6477050A}"/>
                </a:ext>
              </a:extLst>
            </p:cNvPr>
            <p:cNvSpPr/>
            <p:nvPr userDrawn="1"/>
          </p:nvSpPr>
          <p:spPr>
            <a:xfrm flipH="1">
              <a:off x="6096000" y="3162300"/>
              <a:ext cx="3736902" cy="3695700"/>
            </a:xfrm>
            <a:custGeom>
              <a:avLst/>
              <a:gdLst>
                <a:gd name="connsiteX0" fmla="*/ 0 w 3736900"/>
                <a:gd name="connsiteY0" fmla="*/ 0 h 3861022"/>
                <a:gd name="connsiteX1" fmla="*/ 0 w 3736900"/>
                <a:gd name="connsiteY1" fmla="*/ 3861022 h 3861022"/>
                <a:gd name="connsiteX2" fmla="*/ 3736900 w 3736900"/>
                <a:gd name="connsiteY2" fmla="*/ 3861022 h 3861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36900" h="3861022">
                  <a:moveTo>
                    <a:pt x="0" y="0"/>
                  </a:moveTo>
                  <a:lnTo>
                    <a:pt x="0" y="3861022"/>
                  </a:lnTo>
                  <a:lnTo>
                    <a:pt x="3736900" y="386102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A909143A-6E6D-42D3-B70E-641FC4797D94}"/>
                </a:ext>
              </a:extLst>
            </p:cNvPr>
            <p:cNvSpPr/>
            <p:nvPr userDrawn="1"/>
          </p:nvSpPr>
          <p:spPr>
            <a:xfrm flipH="1">
              <a:off x="6305927" y="4019550"/>
              <a:ext cx="3526973" cy="283845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43CB56A-47A2-4167-BCC1-D971B443E93C}"/>
              </a:ext>
            </a:extLst>
          </p:cNvPr>
          <p:cNvSpPr/>
          <p:nvPr userDrawn="1"/>
        </p:nvSpPr>
        <p:spPr>
          <a:xfrm>
            <a:off x="6516913" y="0"/>
            <a:ext cx="5675087" cy="6858000"/>
          </a:xfrm>
          <a:custGeom>
            <a:avLst/>
            <a:gdLst>
              <a:gd name="connsiteX0" fmla="*/ 0 w 5675086"/>
              <a:gd name="connsiteY0" fmla="*/ 0 h 6858000"/>
              <a:gd name="connsiteX1" fmla="*/ 5675086 w 5675086"/>
              <a:gd name="connsiteY1" fmla="*/ 0 h 6858000"/>
              <a:gd name="connsiteX2" fmla="*/ 5675086 w 5675086"/>
              <a:gd name="connsiteY2" fmla="*/ 6858000 h 6858000"/>
              <a:gd name="connsiteX3" fmla="*/ 4093874 w 5675086"/>
              <a:gd name="connsiteY3" fmla="*/ 6858000 h 6858000"/>
              <a:gd name="connsiteX4" fmla="*/ 0 w 5675086"/>
              <a:gd name="connsiteY4" fmla="*/ 20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5086" h="6858000">
                <a:moveTo>
                  <a:pt x="0" y="0"/>
                </a:moveTo>
                <a:lnTo>
                  <a:pt x="5675086" y="0"/>
                </a:lnTo>
                <a:lnTo>
                  <a:pt x="5675086" y="6858000"/>
                </a:lnTo>
                <a:lnTo>
                  <a:pt x="4093874" y="6858000"/>
                </a:lnTo>
                <a:lnTo>
                  <a:pt x="0" y="2008"/>
                </a:lnTo>
                <a:close/>
              </a:path>
            </a:pathLst>
          </a:custGeom>
          <a:blipFill>
            <a:blip r:embed="rId3"/>
            <a:stretch>
              <a:fillRect l="-38239" r="-380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73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" y="0"/>
            <a:ext cx="12188952" cy="6858000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301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669925" y="1028700"/>
            <a:ext cx="10850562" cy="0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97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74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直角三角形 7">
            <a:extLst>
              <a:ext uri="{FF2B5EF4-FFF2-40B4-BE49-F238E27FC236}">
                <a16:creationId xmlns:a16="http://schemas.microsoft.com/office/drawing/2014/main" id="{5A91033B-0FD1-4F81-938B-1B59EAD36061}"/>
              </a:ext>
            </a:extLst>
          </p:cNvPr>
          <p:cNvSpPr/>
          <p:nvPr userDrawn="1"/>
        </p:nvSpPr>
        <p:spPr>
          <a:xfrm flipH="1" flipV="1">
            <a:off x="10454994" y="0"/>
            <a:ext cx="1737007" cy="189865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直角三角形 8">
            <a:extLst>
              <a:ext uri="{FF2B5EF4-FFF2-40B4-BE49-F238E27FC236}">
                <a16:creationId xmlns:a16="http://schemas.microsoft.com/office/drawing/2014/main" id="{6C1416C0-35BC-40A9-AD02-B9F92DD39DBA}"/>
              </a:ext>
            </a:extLst>
          </p:cNvPr>
          <p:cNvSpPr/>
          <p:nvPr userDrawn="1"/>
        </p:nvSpPr>
        <p:spPr>
          <a:xfrm flipH="1">
            <a:off x="8691508" y="571500"/>
            <a:ext cx="3500492" cy="6286500"/>
          </a:xfrm>
          <a:prstGeom prst="rtTriangle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618C0A69-5102-4036-9C4A-0B57F4344D2C}"/>
              </a:ext>
            </a:extLst>
          </p:cNvPr>
          <p:cNvSpPr/>
          <p:nvPr userDrawn="1"/>
        </p:nvSpPr>
        <p:spPr>
          <a:xfrm>
            <a:off x="-2" y="3162300"/>
            <a:ext cx="3736903" cy="3695700"/>
          </a:xfrm>
          <a:custGeom>
            <a:avLst/>
            <a:gdLst>
              <a:gd name="connsiteX0" fmla="*/ 0 w 3736900"/>
              <a:gd name="connsiteY0" fmla="*/ 0 h 3861022"/>
              <a:gd name="connsiteX1" fmla="*/ 0 w 3736900"/>
              <a:gd name="connsiteY1" fmla="*/ 3861022 h 3861022"/>
              <a:gd name="connsiteX2" fmla="*/ 3736900 w 3736900"/>
              <a:gd name="connsiteY2" fmla="*/ 3861022 h 3861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6900" h="3861022">
                <a:moveTo>
                  <a:pt x="0" y="0"/>
                </a:moveTo>
                <a:lnTo>
                  <a:pt x="0" y="3861022"/>
                </a:lnTo>
                <a:lnTo>
                  <a:pt x="3736900" y="386102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9F10F22B-3423-489E-9DD5-8A1CE557D0E9}"/>
              </a:ext>
            </a:extLst>
          </p:cNvPr>
          <p:cNvSpPr/>
          <p:nvPr userDrawn="1"/>
        </p:nvSpPr>
        <p:spPr>
          <a:xfrm>
            <a:off x="0" y="4019550"/>
            <a:ext cx="3526973" cy="28384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8614ACC-A7D7-4280-B112-6173086D611B}"/>
              </a:ext>
            </a:extLst>
          </p:cNvPr>
          <p:cNvCxnSpPr>
            <a:cxnSpLocks/>
          </p:cNvCxnSpPr>
          <p:nvPr userDrawn="1"/>
        </p:nvCxnSpPr>
        <p:spPr>
          <a:xfrm flipH="1">
            <a:off x="8481579" y="342900"/>
            <a:ext cx="3710421" cy="65151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82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641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4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84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0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16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79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5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26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63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2C71A-96C3-43A4-A185-FBEC84EEA89D}" type="datetimeFigureOut">
              <a:rPr lang="zh-CN" altLang="en-US" smtClean="0"/>
              <a:t>2018/9/19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A4FCB-5609-4106-AB8F-0FA168493B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15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5" y="3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1123952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5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5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89D9C7-5DC6-4263-87FF-7C99F6FB63C3}" type="datetime1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2018/9/19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5" y="6240465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www.islide.cc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5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D3DB80-B894-403A-B48E-6FDC1A72010E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38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3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1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703" y="1446301"/>
            <a:ext cx="6900422" cy="1917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38182" y="3576766"/>
            <a:ext cx="10958518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比赛规则要求：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、初赛为二分类问题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、复赛为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分类问题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、通过布样影像，基于疵点形态、长度、面积以及所处位置等的分析，判断瑕疵的种类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38182" y="1531192"/>
            <a:ext cx="4452937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比赛数据特点：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、图片花纹复杂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、瑕疵较小，图片很大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	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Target detection labeling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900112" y="5665597"/>
          <a:ext cx="10458446" cy="760422"/>
        </p:xfrm>
        <a:graphic>
          <a:graphicData uri="http://schemas.openxmlformats.org/drawingml/2006/table">
            <a:tbl>
              <a:tblPr/>
              <a:tblGrid>
                <a:gridCol w="651246">
                  <a:extLst>
                    <a:ext uri="{9D8B030D-6E8A-4147-A177-3AD203B41FA5}">
                      <a16:colId xmlns:a16="http://schemas.microsoft.com/office/drawing/2014/main" val="1970320643"/>
                    </a:ext>
                  </a:extLst>
                </a:gridCol>
                <a:gridCol w="958476">
                  <a:extLst>
                    <a:ext uri="{9D8B030D-6E8A-4147-A177-3AD203B41FA5}">
                      <a16:colId xmlns:a16="http://schemas.microsoft.com/office/drawing/2014/main" val="1669634278"/>
                    </a:ext>
                  </a:extLst>
                </a:gridCol>
                <a:gridCol w="1002964">
                  <a:extLst>
                    <a:ext uri="{9D8B030D-6E8A-4147-A177-3AD203B41FA5}">
                      <a16:colId xmlns:a16="http://schemas.microsoft.com/office/drawing/2014/main" val="942953813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2635464306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2610397567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3522177451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1779675201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1956422368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595203150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2628759370"/>
                    </a:ext>
                  </a:extLst>
                </a:gridCol>
                <a:gridCol w="980720">
                  <a:extLst>
                    <a:ext uri="{9D8B030D-6E8A-4147-A177-3AD203B41FA5}">
                      <a16:colId xmlns:a16="http://schemas.microsoft.com/office/drawing/2014/main" val="2969733741"/>
                    </a:ext>
                  </a:extLst>
                </a:gridCol>
              </a:tblGrid>
              <a:tr h="3802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norm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defect_1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defect_2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defect_3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defect_4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defect_5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defect_6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defect_7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defect_8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defect_9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</a:rPr>
                        <a:t>defect_10</a:t>
                      </a:r>
                      <a:endParaRPr 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537272"/>
                  </a:ext>
                </a:extLst>
              </a:tr>
              <a:tr h="3802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</a:t>
                      </a:r>
                      <a:endParaRPr lang="zh-CN" altLang="en-US" sz="1400" b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扎洞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毛斑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擦洞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织稀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吊经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缺经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跳花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油／污渍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92241"/>
                  </a:ext>
                </a:extLst>
              </a:tr>
            </a:tbl>
          </a:graphicData>
        </a:graphic>
      </p:graphicFrame>
      <p:sp>
        <p:nvSpPr>
          <p:cNvPr id="15" name="标题 1"/>
          <p:cNvSpPr txBox="1">
            <a:spLocks/>
          </p:cNvSpPr>
          <p:nvPr/>
        </p:nvSpPr>
        <p:spPr>
          <a:xfrm>
            <a:off x="671513" y="257138"/>
            <a:ext cx="10850563" cy="59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视觉计算辅助良品检验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  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布料瑕疵识别与分类</a:t>
            </a:r>
          </a:p>
        </p:txBody>
      </p:sp>
    </p:spTree>
    <p:extLst>
      <p:ext uri="{BB962C8B-B14F-4D97-AF65-F5344CB8AC3E}">
        <p14:creationId xmlns:p14="http://schemas.microsoft.com/office/powerpoint/2010/main" val="687789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3" y="1532734"/>
            <a:ext cx="6596062" cy="494704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8" y="1260484"/>
            <a:ext cx="6596062" cy="494704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4" y="1532734"/>
            <a:ext cx="6596062" cy="4947047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49929"/>
            <a:ext cx="6596062" cy="4947046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14" name="标题 1"/>
          <p:cNvSpPr txBox="1">
            <a:spLocks/>
          </p:cNvSpPr>
          <p:nvPr/>
        </p:nvSpPr>
        <p:spPr>
          <a:xfrm>
            <a:off x="671513" y="257138"/>
            <a:ext cx="10850563" cy="59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数据特点</a:t>
            </a:r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sz="quarter" idx="13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686" y="1472806"/>
            <a:ext cx="6675966" cy="5006975"/>
          </a:xfrm>
          <a:ln w="28575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1403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6" name="图示 5"/>
          <p:cNvGraphicFramePr/>
          <p:nvPr>
            <p:extLst/>
          </p:nvPr>
        </p:nvGraphicFramePr>
        <p:xfrm>
          <a:off x="755650" y="1504948"/>
          <a:ext cx="6092825" cy="4735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829550" y="1323975"/>
            <a:ext cx="3690938" cy="4916488"/>
            <a:chOff x="7829550" y="1323975"/>
            <a:chExt cx="3690938" cy="4916488"/>
          </a:xfrm>
        </p:grpSpPr>
        <p:sp>
          <p:nvSpPr>
            <p:cNvPr id="7" name="对角圆角矩形 6"/>
            <p:cNvSpPr/>
            <p:nvPr/>
          </p:nvSpPr>
          <p:spPr>
            <a:xfrm>
              <a:off x="7829550" y="1323975"/>
              <a:ext cx="3690938" cy="4916488"/>
            </a:xfrm>
            <a:prstGeom prst="round2DiagRect">
              <a:avLst/>
            </a:prstGeom>
            <a:noFill/>
            <a:ln w="19050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989094" y="1323975"/>
              <a:ext cx="337185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Tips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：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、基于图片标签的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1to4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裁剪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、基于图片标签的动态裁剪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Image resize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Dataset V/H flip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Test set augmentation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Stochastic restart training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Auxiliary Information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标题 1"/>
          <p:cNvSpPr txBox="1">
            <a:spLocks/>
          </p:cNvSpPr>
          <p:nvPr/>
        </p:nvSpPr>
        <p:spPr>
          <a:xfrm>
            <a:off x="671513" y="257138"/>
            <a:ext cx="10850563" cy="59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基本比赛思路与技巧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787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03551" y="1397263"/>
            <a:ext cx="6962775" cy="4635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Score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0.8730 —&gt;  0.8916    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0.7060 —&gt;  0.7103 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复赛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size 244 / 299 —&gt; 512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    0.8916 —&gt;  0.9064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0.7103 —&gt;  0.7156 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复赛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5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0.7160 —&gt;  0.7283  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复赛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get best model 0.7160</a:t>
            </a:r>
          </a:p>
          <a:p>
            <a:pPr marL="0" marR="0" lvl="0" indent="0" algn="l" defTabSz="914400" rtl="0" eaLnBrk="1" fontAlgn="auto" latinLnBrk="0" hangingPunct="1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7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get best score  0.7470 </a:t>
            </a:r>
          </a:p>
        </p:txBody>
      </p:sp>
      <p:sp>
        <p:nvSpPr>
          <p:cNvPr id="15" name="标题 1"/>
          <p:cNvSpPr txBox="1">
            <a:spLocks/>
          </p:cNvSpPr>
          <p:nvPr/>
        </p:nvSpPr>
        <p:spPr>
          <a:xfrm>
            <a:off x="671513" y="193431"/>
            <a:ext cx="10850563" cy="6540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技巧与分数提升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29550" y="1323975"/>
            <a:ext cx="3690938" cy="4916488"/>
            <a:chOff x="7829550" y="1323975"/>
            <a:chExt cx="3690938" cy="4916488"/>
          </a:xfrm>
        </p:grpSpPr>
        <p:sp>
          <p:nvSpPr>
            <p:cNvPr id="9" name="对角圆角矩形 8"/>
            <p:cNvSpPr/>
            <p:nvPr/>
          </p:nvSpPr>
          <p:spPr>
            <a:xfrm>
              <a:off x="7829550" y="1323975"/>
              <a:ext cx="3690938" cy="4916488"/>
            </a:xfrm>
            <a:prstGeom prst="round2DiagRect">
              <a:avLst/>
            </a:prstGeom>
            <a:noFill/>
            <a:ln w="19050"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文本框 8"/>
            <p:cNvSpPr txBox="1"/>
            <p:nvPr/>
          </p:nvSpPr>
          <p:spPr>
            <a:xfrm>
              <a:off x="7989094" y="1323975"/>
              <a:ext cx="3371850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Tips</a:t>
              </a: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：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、基于图片标签的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1to4 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裁剪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2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、基于图片标签</a:t>
              </a: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的裁剪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变化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3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Image resize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4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Dataset H/V flip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5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Test set augmentation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6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Stochastic restart training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7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、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Auxiliary Information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629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139 L -0.53021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3" y="-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" y="1186841"/>
            <a:ext cx="5285997" cy="396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83197" y="1186842"/>
            <a:ext cx="2799081" cy="212342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65377" y="1186842"/>
            <a:ext cx="2799081" cy="212342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86059" y="3027913"/>
            <a:ext cx="2799081" cy="2123426"/>
          </a:xfrm>
          <a:prstGeom prst="rect">
            <a:avLst/>
          </a:prstGeom>
          <a:noFill/>
          <a:ln w="57150">
            <a:solidFill>
              <a:srgbClr val="1653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668463" y="3027913"/>
            <a:ext cx="2799081" cy="212342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34" b="46621"/>
          <a:stretch/>
        </p:blipFill>
        <p:spPr>
          <a:xfrm>
            <a:off x="6326154" y="2365580"/>
            <a:ext cx="2783939" cy="2116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图片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3" t="1" b="46731"/>
          <a:stretch/>
        </p:blipFill>
        <p:spPr>
          <a:xfrm>
            <a:off x="9221013" y="2369948"/>
            <a:ext cx="2798268" cy="21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53" r="47157"/>
          <a:stretch/>
        </p:blipFill>
        <p:spPr>
          <a:xfrm>
            <a:off x="6326154" y="4581348"/>
            <a:ext cx="2793268" cy="2118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图片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8" t="46789"/>
          <a:stretch/>
        </p:blipFill>
        <p:spPr>
          <a:xfrm>
            <a:off x="9218642" y="4581348"/>
            <a:ext cx="2800639" cy="2109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C9D7B7F-2D64-40D5-B387-BF0682ECB36C}"/>
              </a:ext>
            </a:extLst>
          </p:cNvPr>
          <p:cNvSpPr txBox="1"/>
          <p:nvPr/>
        </p:nvSpPr>
        <p:spPr>
          <a:xfrm>
            <a:off x="7256267" y="1746599"/>
            <a:ext cx="38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1320×1020                512×512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861AA14-50DD-44CE-8E3B-689D0527312C}"/>
              </a:ext>
            </a:extLst>
          </p:cNvPr>
          <p:cNvSpPr/>
          <p:nvPr/>
        </p:nvSpPr>
        <p:spPr>
          <a:xfrm>
            <a:off x="8807877" y="162644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resize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D6F4693-A5DA-46BB-B513-BA082E5EFFDA}"/>
              </a:ext>
            </a:extLst>
          </p:cNvPr>
          <p:cNvCxnSpPr/>
          <p:nvPr/>
        </p:nvCxnSpPr>
        <p:spPr>
          <a:xfrm>
            <a:off x="8727427" y="1939730"/>
            <a:ext cx="9611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1764E79-EF4E-4B08-A925-C25E5244E2B7}"/>
              </a:ext>
            </a:extLst>
          </p:cNvPr>
          <p:cNvSpPr txBox="1"/>
          <p:nvPr/>
        </p:nvSpPr>
        <p:spPr>
          <a:xfrm>
            <a:off x="394579" y="5487703"/>
            <a:ext cx="5471268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带来问题：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大量增加正常样本，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1800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增加到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11735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61B1FB-93C3-4128-8BB8-441C6EA79FDC}"/>
              </a:ext>
            </a:extLst>
          </p:cNvPr>
          <p:cNvSpPr txBox="1"/>
          <p:nvPr/>
        </p:nvSpPr>
        <p:spPr>
          <a:xfrm>
            <a:off x="7210425" y="3044799"/>
            <a:ext cx="172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正常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B779095-95E3-4F93-B0A6-6E7BA82EADAB}"/>
              </a:ext>
            </a:extLst>
          </p:cNvPr>
          <p:cNvSpPr txBox="1"/>
          <p:nvPr/>
        </p:nvSpPr>
        <p:spPr>
          <a:xfrm>
            <a:off x="7210425" y="5312961"/>
            <a:ext cx="172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正常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5AC1078-0993-48AD-B45D-E19F0CA974EB}"/>
              </a:ext>
            </a:extLst>
          </p:cNvPr>
          <p:cNvSpPr txBox="1"/>
          <p:nvPr/>
        </p:nvSpPr>
        <p:spPr>
          <a:xfrm>
            <a:off x="10071813" y="3044799"/>
            <a:ext cx="172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毛洞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97F0CE-894A-42AB-A710-9412856BED8A}"/>
              </a:ext>
            </a:extLst>
          </p:cNvPr>
          <p:cNvSpPr txBox="1"/>
          <p:nvPr/>
        </p:nvSpPr>
        <p:spPr>
          <a:xfrm>
            <a:off x="10071813" y="5307339"/>
            <a:ext cx="1726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正常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2DBF9A7-880B-4567-8930-05D20735C351}"/>
              </a:ext>
            </a:extLst>
          </p:cNvPr>
          <p:cNvCxnSpPr/>
          <p:nvPr/>
        </p:nvCxnSpPr>
        <p:spPr>
          <a:xfrm>
            <a:off x="183197" y="3171825"/>
            <a:ext cx="5281261" cy="0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7CFF690-C238-4A84-8DE9-0B7881775F4C}"/>
              </a:ext>
            </a:extLst>
          </p:cNvPr>
          <p:cNvCxnSpPr>
            <a:cxnSpLocks/>
          </p:cNvCxnSpPr>
          <p:nvPr/>
        </p:nvCxnSpPr>
        <p:spPr>
          <a:xfrm>
            <a:off x="2800350" y="1186841"/>
            <a:ext cx="0" cy="3964498"/>
          </a:xfrm>
          <a:prstGeom prst="line">
            <a:avLst/>
          </a:prstGeom>
          <a:ln w="28575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F360A7CB-0BE1-4058-ABD7-2F0392D1D1CA}"/>
              </a:ext>
            </a:extLst>
          </p:cNvPr>
          <p:cNvSpPr txBox="1"/>
          <p:nvPr/>
        </p:nvSpPr>
        <p:spPr>
          <a:xfrm>
            <a:off x="7256267" y="1229413"/>
            <a:ext cx="3831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2560×1920                512×512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7A14BEF-1E5C-419E-B997-E4D3C5A60562}"/>
              </a:ext>
            </a:extLst>
          </p:cNvPr>
          <p:cNvSpPr/>
          <p:nvPr/>
        </p:nvSpPr>
        <p:spPr>
          <a:xfrm>
            <a:off x="8807877" y="1109261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resize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4D69E183-2BD3-4304-8AC4-693F71CAC74A}"/>
              </a:ext>
            </a:extLst>
          </p:cNvPr>
          <p:cNvCxnSpPr/>
          <p:nvPr/>
        </p:nvCxnSpPr>
        <p:spPr>
          <a:xfrm>
            <a:off x="8727427" y="1422544"/>
            <a:ext cx="9611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/>
          <p:cNvSpPr txBox="1">
            <a:spLocks/>
          </p:cNvSpPr>
          <p:nvPr/>
        </p:nvSpPr>
        <p:spPr>
          <a:xfrm>
            <a:off x="671513" y="140677"/>
            <a:ext cx="10179050" cy="665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预处理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基于图片标签的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1to4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裁剪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33" name="ïşḻiḍé">
            <a:extLst>
              <a:ext uri="{FF2B5EF4-FFF2-40B4-BE49-F238E27FC236}">
                <a16:creationId xmlns:a16="http://schemas.microsoft.com/office/drawing/2014/main" id="{5C72E688-5797-494D-921B-A88D34D82D4A}"/>
              </a:ext>
            </a:extLst>
          </p:cNvPr>
          <p:cNvSpPr/>
          <p:nvPr/>
        </p:nvSpPr>
        <p:spPr>
          <a:xfrm>
            <a:off x="5419772" y="5472810"/>
            <a:ext cx="717221" cy="399376"/>
          </a:xfrm>
          <a:prstGeom prst="homePlate">
            <a:avLst/>
          </a:prstGeom>
          <a:gradFill flip="none" rotWithShape="1">
            <a:gsLst>
              <a:gs pos="0">
                <a:srgbClr val="FF8A65"/>
              </a:gs>
              <a:gs pos="50000">
                <a:srgbClr val="FF7043">
                  <a:alpha val="85000"/>
                </a:srgbClr>
              </a:gs>
              <a:gs pos="100000">
                <a:srgbClr val="56687C">
                  <a:alpha val="78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tIns="180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7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5" grpId="0" animBg="1"/>
      <p:bldP spid="46" grpId="0" animBg="1"/>
      <p:bldP spid="3" grpId="0"/>
      <p:bldP spid="4" grpId="0"/>
      <p:bldP spid="9" grpId="0"/>
      <p:bldP spid="10" grpId="0"/>
      <p:bldP spid="19" grpId="0"/>
      <p:bldP spid="20" grpId="0"/>
      <p:bldP spid="21" grpId="0"/>
      <p:bldP spid="30" grpId="0"/>
      <p:bldP spid="31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76" y="1414962"/>
            <a:ext cx="6563117" cy="492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0" name="矩形 149"/>
          <p:cNvSpPr/>
          <p:nvPr/>
        </p:nvSpPr>
        <p:spPr>
          <a:xfrm>
            <a:off x="2233526" y="1708762"/>
            <a:ext cx="3475351" cy="263645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1331577" y="2422747"/>
            <a:ext cx="3475351" cy="263645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7" t="7179" r="12001" b="39534"/>
          <a:stretch/>
        </p:blipFill>
        <p:spPr>
          <a:xfrm>
            <a:off x="7384347" y="2648333"/>
            <a:ext cx="2891282" cy="2201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5" name="图片 1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6" t="25472" r="29102" b="21506"/>
          <a:stretch/>
        </p:blipFill>
        <p:spPr>
          <a:xfrm>
            <a:off x="9005142" y="4362458"/>
            <a:ext cx="2891282" cy="219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6" name="îş1îḋe">
            <a:extLst>
              <a:ext uri="{FF2B5EF4-FFF2-40B4-BE49-F238E27FC236}">
                <a16:creationId xmlns:a16="http://schemas.microsoft.com/office/drawing/2014/main" id="{47C22C3D-BA98-4095-9982-BD9D21270326}"/>
              </a:ext>
            </a:extLst>
          </p:cNvPr>
          <p:cNvSpPr txBox="1"/>
          <p:nvPr/>
        </p:nvSpPr>
        <p:spPr>
          <a:xfrm>
            <a:off x="7079089" y="1089700"/>
            <a:ext cx="5370085" cy="133304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瑕疵数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= 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：对一个瑕疵进行增强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瑕疵数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= 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：对两个瑕疵进行增强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瑕疵数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&gt; 2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：取其中距离最远的两个瑕疵进行增强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34814" y="1579936"/>
            <a:ext cx="2414193" cy="1178238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671513" y="140677"/>
            <a:ext cx="10179050" cy="6651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预处理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——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基于图片标签的裁剪变化</a:t>
            </a:r>
          </a:p>
        </p:txBody>
      </p:sp>
      <p:sp>
        <p:nvSpPr>
          <p:cNvPr id="13" name="ïşḻiḍé">
            <a:extLst>
              <a:ext uri="{FF2B5EF4-FFF2-40B4-BE49-F238E27FC236}">
                <a16:creationId xmlns:a16="http://schemas.microsoft.com/office/drawing/2014/main" id="{5C72E688-5797-494D-921B-A88D34D82D4A}"/>
              </a:ext>
            </a:extLst>
          </p:cNvPr>
          <p:cNvSpPr/>
          <p:nvPr/>
        </p:nvSpPr>
        <p:spPr>
          <a:xfrm>
            <a:off x="7233042" y="5745986"/>
            <a:ext cx="717221" cy="399376"/>
          </a:xfrm>
          <a:prstGeom prst="homePlate">
            <a:avLst/>
          </a:prstGeom>
          <a:gradFill flip="none" rotWithShape="1">
            <a:gsLst>
              <a:gs pos="0">
                <a:srgbClr val="FF8A65"/>
              </a:gs>
              <a:gs pos="50000">
                <a:srgbClr val="FF7043">
                  <a:alpha val="85000"/>
                </a:srgbClr>
              </a:gs>
              <a:gs pos="100000">
                <a:srgbClr val="56687C">
                  <a:alpha val="78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wrap="none" tIns="180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2" grpId="0" animBg="1"/>
      <p:bldP spid="156" grpId="0"/>
      <p:bldP spid="5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671513" y="257138"/>
            <a:ext cx="10850563" cy="5903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后处理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——Auxiliary Information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利用  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j-cs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7840826" y="1501652"/>
            <a:ext cx="2653553" cy="367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Label for 2 classes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864265" y="1444976"/>
            <a:ext cx="2653553" cy="367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Label for 11 classes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99569" y="2523361"/>
            <a:ext cx="4382947" cy="1224976"/>
            <a:chOff x="897266" y="1876546"/>
            <a:chExt cx="5091953" cy="1667434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3443241" y="1876546"/>
              <a:ext cx="5" cy="441864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弧形 11"/>
            <p:cNvSpPr/>
            <p:nvPr/>
          </p:nvSpPr>
          <p:spPr>
            <a:xfrm>
              <a:off x="897266" y="2244098"/>
              <a:ext cx="5091953" cy="1299882"/>
            </a:xfrm>
            <a:prstGeom prst="arc">
              <a:avLst>
                <a:gd name="adj1" fmla="val 11281116"/>
                <a:gd name="adj2" fmla="val 21155906"/>
              </a:avLst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985093" y="2438132"/>
            <a:ext cx="4382947" cy="1310206"/>
            <a:chOff x="6505198" y="1804789"/>
            <a:chExt cx="5091953" cy="1739191"/>
          </a:xfrm>
        </p:grpSpPr>
        <p:cxnSp>
          <p:nvCxnSpPr>
            <p:cNvPr id="13" name="直接连接符 12"/>
            <p:cNvCxnSpPr/>
            <p:nvPr/>
          </p:nvCxnSpPr>
          <p:spPr>
            <a:xfrm flipH="1">
              <a:off x="9040758" y="1804789"/>
              <a:ext cx="2" cy="499940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弧形 15"/>
            <p:cNvSpPr/>
            <p:nvPr/>
          </p:nvSpPr>
          <p:spPr>
            <a:xfrm>
              <a:off x="6505198" y="2244098"/>
              <a:ext cx="5091953" cy="1299882"/>
            </a:xfrm>
            <a:prstGeom prst="arc">
              <a:avLst>
                <a:gd name="adj1" fmla="val 11269629"/>
                <a:gd name="adj2" fmla="val 21155906"/>
              </a:avLst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828446" y="2002566"/>
          <a:ext cx="4572000" cy="518160"/>
        </p:xfrm>
        <a:graphic>
          <a:graphicData uri="http://schemas.openxmlformats.org/drawingml/2006/table">
            <a:tbl>
              <a:tblPr/>
              <a:tblGrid>
                <a:gridCol w="396000">
                  <a:extLst>
                    <a:ext uri="{9D8B030D-6E8A-4147-A177-3AD203B41FA5}">
                      <a16:colId xmlns:a16="http://schemas.microsoft.com/office/drawing/2014/main" val="197032064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66963427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94295381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35464306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261039756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352217745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77967520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1956422368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val="595203150"/>
                    </a:ext>
                  </a:extLst>
                </a:gridCol>
                <a:gridCol w="622911">
                  <a:extLst>
                    <a:ext uri="{9D8B030D-6E8A-4147-A177-3AD203B41FA5}">
                      <a16:colId xmlns:a16="http://schemas.microsoft.com/office/drawing/2014/main" val="2628759370"/>
                    </a:ext>
                  </a:extLst>
                </a:gridCol>
                <a:gridCol w="385089">
                  <a:extLst>
                    <a:ext uri="{9D8B030D-6E8A-4147-A177-3AD203B41FA5}">
                      <a16:colId xmlns:a16="http://schemas.microsoft.com/office/drawing/2014/main" val="296973374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扎洞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毛斑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擦洞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毛洞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织稀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吊经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缺经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跳花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油／污渍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92241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8085512" y="2056756"/>
          <a:ext cx="2182110" cy="360000"/>
        </p:xfrm>
        <a:graphic>
          <a:graphicData uri="http://schemas.openxmlformats.org/drawingml/2006/table">
            <a:tbl>
              <a:tblPr/>
              <a:tblGrid>
                <a:gridCol w="1091055">
                  <a:extLst>
                    <a:ext uri="{9D8B030D-6E8A-4147-A177-3AD203B41FA5}">
                      <a16:colId xmlns:a16="http://schemas.microsoft.com/office/drawing/2014/main" val="1970320643"/>
                    </a:ext>
                  </a:extLst>
                </a:gridCol>
                <a:gridCol w="1091055">
                  <a:extLst>
                    <a:ext uri="{9D8B030D-6E8A-4147-A177-3AD203B41FA5}">
                      <a16:colId xmlns:a16="http://schemas.microsoft.com/office/drawing/2014/main" val="166963427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</a:t>
                      </a:r>
                      <a:endParaRPr lang="zh-CN" altLang="en-US" sz="1400" b="0" dirty="0">
                        <a:solidFill>
                          <a:srgbClr val="333333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瑕疵</a:t>
                      </a:r>
                      <a:endParaRPr lang="en-US" altLang="zh-CN" sz="1400" b="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592241"/>
                  </a:ext>
                </a:extLst>
              </a:tr>
            </a:tbl>
          </a:graphicData>
        </a:graphic>
      </p:graphicFrame>
      <p:grpSp>
        <p:nvGrpSpPr>
          <p:cNvPr id="28" name="组合 27"/>
          <p:cNvGrpSpPr/>
          <p:nvPr/>
        </p:nvGrpSpPr>
        <p:grpSpPr>
          <a:xfrm>
            <a:off x="448236" y="3045344"/>
            <a:ext cx="2554941" cy="396226"/>
            <a:chOff x="439271" y="3325906"/>
            <a:chExt cx="2554941" cy="396226"/>
          </a:xfrm>
        </p:grpSpPr>
        <p:sp>
          <p:nvSpPr>
            <p:cNvPr id="21" name="文本框 20"/>
            <p:cNvSpPr txBox="1"/>
            <p:nvPr/>
          </p:nvSpPr>
          <p:spPr>
            <a:xfrm>
              <a:off x="439271" y="3325906"/>
              <a:ext cx="2554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欠拟合的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Densenet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201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510988" y="3325906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510987" y="3722132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3460377" y="3045344"/>
            <a:ext cx="2554941" cy="396226"/>
            <a:chOff x="439271" y="3325906"/>
            <a:chExt cx="2554941" cy="396226"/>
          </a:xfrm>
        </p:grpSpPr>
        <p:sp>
          <p:nvSpPr>
            <p:cNvPr id="30" name="文本框 29"/>
            <p:cNvSpPr txBox="1"/>
            <p:nvPr/>
          </p:nvSpPr>
          <p:spPr>
            <a:xfrm>
              <a:off x="439271" y="3325906"/>
              <a:ext cx="2554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过拟合的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Densenet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 201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510988" y="3325906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510987" y="3722132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9637853" y="3045344"/>
            <a:ext cx="2291272" cy="396226"/>
            <a:chOff x="439271" y="3325906"/>
            <a:chExt cx="2554941" cy="396226"/>
          </a:xfrm>
        </p:grpSpPr>
        <p:sp>
          <p:nvSpPr>
            <p:cNvPr id="42" name="文本框 41"/>
            <p:cNvSpPr txBox="1"/>
            <p:nvPr/>
          </p:nvSpPr>
          <p:spPr>
            <a:xfrm>
              <a:off x="439271" y="3325906"/>
              <a:ext cx="2554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初赛模型  </a:t>
              </a:r>
              <a:r>
                <a:rPr kumimoji="0" lang="en-US" altLang="zh-CN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Xception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510988" y="3325906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10987" y="3722132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370221" y="3045344"/>
            <a:ext cx="2554941" cy="396226"/>
            <a:chOff x="439271" y="3325906"/>
            <a:chExt cx="2554941" cy="396226"/>
          </a:xfrm>
        </p:grpSpPr>
        <p:sp>
          <p:nvSpPr>
            <p:cNvPr id="46" name="文本框 45"/>
            <p:cNvSpPr txBox="1"/>
            <p:nvPr/>
          </p:nvSpPr>
          <p:spPr>
            <a:xfrm>
              <a:off x="439271" y="3325906"/>
              <a:ext cx="25549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初赛模型 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inception V3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510988" y="3325906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510987" y="3722132"/>
              <a:ext cx="2420471" cy="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矩形 48"/>
          <p:cNvSpPr/>
          <p:nvPr/>
        </p:nvSpPr>
        <p:spPr>
          <a:xfrm>
            <a:off x="985395" y="3702854"/>
            <a:ext cx="1467016" cy="3693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256 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38808" y="3697661"/>
            <a:ext cx="1467016" cy="3693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256 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985093" y="3694891"/>
            <a:ext cx="1467016" cy="37216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128 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982268" y="3697661"/>
            <a:ext cx="1467016" cy="36939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128 FC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1724025" y="3467775"/>
            <a:ext cx="1683" cy="208875"/>
          </a:xfrm>
          <a:prstGeom prst="line">
            <a:avLst/>
          </a:prstGeom>
          <a:ln w="28575">
            <a:solidFill>
              <a:srgbClr val="E69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8372513" y="5062292"/>
            <a:ext cx="1735460" cy="369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二分类结果</a:t>
            </a:r>
          </a:p>
        </p:txBody>
      </p:sp>
      <p:sp>
        <p:nvSpPr>
          <p:cNvPr id="62" name="矩形 61"/>
          <p:cNvSpPr/>
          <p:nvPr/>
        </p:nvSpPr>
        <p:spPr>
          <a:xfrm>
            <a:off x="2422984" y="5062292"/>
            <a:ext cx="1735460" cy="369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十一分类结果</a:t>
            </a:r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4588536" y="5258010"/>
            <a:ext cx="3179179" cy="0"/>
          </a:xfrm>
          <a:prstGeom prst="straightConnector1">
            <a:avLst/>
          </a:prstGeom>
          <a:ln w="28575">
            <a:solidFill>
              <a:srgbClr val="E69C0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719304" y="4834097"/>
            <a:ext cx="296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基于统计先验的规则判定</a:t>
            </a: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4870471" y="3457891"/>
            <a:ext cx="1683" cy="208875"/>
          </a:xfrm>
          <a:prstGeom prst="line">
            <a:avLst/>
          </a:prstGeom>
          <a:ln w="28575">
            <a:solidFill>
              <a:srgbClr val="E69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7696997" y="3460307"/>
            <a:ext cx="1683" cy="208875"/>
          </a:xfrm>
          <a:prstGeom prst="line">
            <a:avLst/>
          </a:prstGeom>
          <a:ln w="28575">
            <a:solidFill>
              <a:srgbClr val="E69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H="1">
            <a:off x="10783489" y="3448050"/>
            <a:ext cx="1683" cy="208875"/>
          </a:xfrm>
          <a:prstGeom prst="line">
            <a:avLst/>
          </a:prstGeom>
          <a:ln w="28575">
            <a:solidFill>
              <a:srgbClr val="E69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/>
          <p:cNvGrpSpPr/>
          <p:nvPr/>
        </p:nvGrpSpPr>
        <p:grpSpPr>
          <a:xfrm>
            <a:off x="7696997" y="4079288"/>
            <a:ext cx="3099364" cy="929849"/>
            <a:chOff x="7696997" y="4079288"/>
            <a:chExt cx="3099364" cy="929849"/>
          </a:xfrm>
        </p:grpSpPr>
        <p:cxnSp>
          <p:nvCxnSpPr>
            <p:cNvPr id="87" name="直接连接符 86"/>
            <p:cNvCxnSpPr/>
            <p:nvPr/>
          </p:nvCxnSpPr>
          <p:spPr>
            <a:xfrm flipH="1">
              <a:off x="7696997" y="4092761"/>
              <a:ext cx="1683" cy="208875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H="1">
              <a:off x="10783489" y="4079288"/>
              <a:ext cx="1683" cy="208875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 flipV="1">
              <a:off x="7709171" y="4285781"/>
              <a:ext cx="3087190" cy="2243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H="1">
              <a:off x="9240243" y="4289137"/>
              <a:ext cx="1" cy="720000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本框 99"/>
            <p:cNvSpPr txBox="1"/>
            <p:nvPr/>
          </p:nvSpPr>
          <p:spPr>
            <a:xfrm>
              <a:off x="9322644" y="4352994"/>
              <a:ext cx="1055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3×TSA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ensemble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724025" y="4102600"/>
            <a:ext cx="3146446" cy="929849"/>
            <a:chOff x="7696997" y="4079288"/>
            <a:chExt cx="3099364" cy="929849"/>
          </a:xfrm>
        </p:grpSpPr>
        <p:cxnSp>
          <p:nvCxnSpPr>
            <p:cNvPr id="103" name="直接连接符 102"/>
            <p:cNvCxnSpPr/>
            <p:nvPr/>
          </p:nvCxnSpPr>
          <p:spPr>
            <a:xfrm flipH="1">
              <a:off x="7696997" y="4092761"/>
              <a:ext cx="1683" cy="208875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H="1">
              <a:off x="10783489" y="4079288"/>
              <a:ext cx="1683" cy="208875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7709171" y="4285781"/>
              <a:ext cx="3087190" cy="2243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H="1">
              <a:off x="9240243" y="4289137"/>
              <a:ext cx="1" cy="720000"/>
            </a:xfrm>
            <a:prstGeom prst="line">
              <a:avLst/>
            </a:prstGeom>
            <a:ln w="28575">
              <a:solidFill>
                <a:srgbClr val="E69C0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本框 106"/>
            <p:cNvSpPr txBox="1"/>
            <p:nvPr/>
          </p:nvSpPr>
          <p:spPr>
            <a:xfrm>
              <a:off x="9322644" y="4352994"/>
              <a:ext cx="1055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3×TSA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rPr>
                <a:t>ensemble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8" name="圆角矩形 107"/>
          <p:cNvSpPr/>
          <p:nvPr/>
        </p:nvSpPr>
        <p:spPr>
          <a:xfrm>
            <a:off x="2199817" y="5872911"/>
            <a:ext cx="2181794" cy="3675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Submit results</a:t>
            </a:r>
          </a:p>
        </p:txBody>
      </p:sp>
      <p:cxnSp>
        <p:nvCxnSpPr>
          <p:cNvPr id="109" name="直接连接符 108"/>
          <p:cNvCxnSpPr>
            <a:stCxn id="62" idx="2"/>
            <a:endCxn id="108" idx="0"/>
          </p:cNvCxnSpPr>
          <p:nvPr/>
        </p:nvCxnSpPr>
        <p:spPr>
          <a:xfrm>
            <a:off x="3290714" y="5431623"/>
            <a:ext cx="0" cy="441288"/>
          </a:xfrm>
          <a:prstGeom prst="line">
            <a:avLst/>
          </a:prstGeom>
          <a:ln w="28575">
            <a:solidFill>
              <a:srgbClr val="E69C0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/>
          <p:cNvSpPr txBox="1"/>
          <p:nvPr/>
        </p:nvSpPr>
        <p:spPr>
          <a:xfrm>
            <a:off x="6611964" y="5899704"/>
            <a:ext cx="5256558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思想：将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11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分类问题划为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2+10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姚体" panose="02010601030101010101" pitchFamily="2" charset="-122"/>
                <a:ea typeface="方正姚体" panose="02010601030101010101" pitchFamily="2" charset="-122"/>
                <a:cs typeface="+mn-cs"/>
              </a:rPr>
              <a:t>分类</a:t>
            </a:r>
          </a:p>
        </p:txBody>
      </p:sp>
    </p:spTree>
    <p:extLst>
      <p:ext uri="{BB962C8B-B14F-4D97-AF65-F5344CB8AC3E}">
        <p14:creationId xmlns:p14="http://schemas.microsoft.com/office/powerpoint/2010/main" val="9809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FFBF00"/>
      </a:accent1>
      <a:accent2>
        <a:srgbClr val="FAAF3F"/>
      </a:accent2>
      <a:accent3>
        <a:srgbClr val="000000"/>
      </a:accent3>
      <a:accent4>
        <a:srgbClr val="727272"/>
      </a:accent4>
      <a:accent5>
        <a:srgbClr val="595959"/>
      </a:accent5>
      <a:accent6>
        <a:srgbClr val="666666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Office PowerPoint</Application>
  <PresentationFormat>宽屏</PresentationFormat>
  <Paragraphs>142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等线 Light</vt:lpstr>
      <vt:lpstr>方正姚体</vt:lpstr>
      <vt:lpstr>宋体</vt:lpstr>
      <vt:lpstr>微软雅黑</vt:lpstr>
      <vt:lpstr>Arial</vt:lpstr>
      <vt:lpstr>Calibri</vt:lpstr>
      <vt:lpstr>Office 主题​​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solid</cp:lastModifiedBy>
  <cp:revision>2</cp:revision>
  <dcterms:created xsi:type="dcterms:W3CDTF">2018-09-19T05:23:36Z</dcterms:created>
  <dcterms:modified xsi:type="dcterms:W3CDTF">2018-09-19T05:24:54Z</dcterms:modified>
</cp:coreProperties>
</file>